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79" r:id="rId5"/>
    <p:sldMasterId id="2147483691" r:id="rId6"/>
    <p:sldMasterId id="2147483695" r:id="rId7"/>
  </p:sldMasterIdLst>
  <p:notesMasterIdLst>
    <p:notesMasterId r:id="rId23"/>
  </p:notesMasterIdLst>
  <p:handoutMasterIdLst>
    <p:handoutMasterId r:id="rId24"/>
  </p:handoutMasterIdLst>
  <p:sldIdLst>
    <p:sldId id="2611" r:id="rId8"/>
    <p:sldId id="2355" r:id="rId9"/>
    <p:sldId id="2610" r:id="rId10"/>
    <p:sldId id="2608" r:id="rId11"/>
    <p:sldId id="2615" r:id="rId12"/>
    <p:sldId id="2617" r:id="rId13"/>
    <p:sldId id="2616" r:id="rId14"/>
    <p:sldId id="2618" r:id="rId15"/>
    <p:sldId id="2619" r:id="rId16"/>
    <p:sldId id="2620" r:id="rId17"/>
    <p:sldId id="2622" r:id="rId18"/>
    <p:sldId id="2625" r:id="rId19"/>
    <p:sldId id="2623" r:id="rId20"/>
    <p:sldId id="2612" r:id="rId21"/>
    <p:sldId id="2568" r:id="rId22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D1"/>
    <a:srgbClr val="000000"/>
    <a:srgbClr val="2F466F"/>
    <a:srgbClr val="5F5F5F"/>
    <a:srgbClr val="0F2B5F"/>
    <a:srgbClr val="191418"/>
    <a:srgbClr val="80B6C5"/>
    <a:srgbClr val="E70334"/>
    <a:srgbClr val="586E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 snapToObjects="1">
      <p:cViewPr varScale="1">
        <p:scale>
          <a:sx n="141" d="100"/>
          <a:sy n="141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Pilotez l’amélioration continue</a:t>
          </a: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Identifiez et accompagnez les talents de votre équipe</a:t>
          </a: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Adoptez une posture managériale qui vous ressemble</a:t>
          </a: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67060016-C957-406B-850C-604063C93901}" type="presOf" srcId="{DFB8679A-D453-4077-893C-9EB0256A1E38}" destId="{C23B7731-7525-48E4-82BC-7292E675DE8A}" srcOrd="0" destOrd="0" presId="urn:microsoft.com/office/officeart/2005/8/layout/venn3"/>
    <dgm:cxn modelId="{33DA8446-FFA6-416B-9339-C79B668D5247}" type="presOf" srcId="{B6866E49-CAD1-4CF8-A936-1C2E63831F1D}" destId="{660727B4-EAC9-483B-B9B8-6735554E2FAF}" srcOrd="0" destOrd="0" presId="urn:microsoft.com/office/officeart/2005/8/layout/venn3"/>
    <dgm:cxn modelId="{29C03AA0-B07C-41CE-8216-9F7F71B56C4C}" type="presOf" srcId="{361A028A-A73D-4904-AB28-BBE3C9A30F80}" destId="{F731F90F-DD6E-4C36-B8E2-1C52CB865B2F}" srcOrd="0" destOrd="0" presId="urn:microsoft.com/office/officeart/2005/8/layout/venn3"/>
    <dgm:cxn modelId="{A293C4AE-93B2-4DF9-93E0-E7D919C614EA}" type="presOf" srcId="{2F47E0D2-FAAB-42B8-B2CB-1C7A5D0CAECD}" destId="{052AF4A4-11D9-475C-B772-ED8244883CBA}" srcOrd="0" destOrd="0" presId="urn:microsoft.com/office/officeart/2005/8/layout/venn3"/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B27C7CB0-7130-4809-8FAC-EADE3D5C9556}" type="presParOf" srcId="{F731F90F-DD6E-4C36-B8E2-1C52CB865B2F}" destId="{C23B7731-7525-48E4-82BC-7292E675DE8A}" srcOrd="0" destOrd="0" presId="urn:microsoft.com/office/officeart/2005/8/layout/venn3"/>
    <dgm:cxn modelId="{EBBFB899-0AD3-4EF4-B677-51977906B926}" type="presParOf" srcId="{F731F90F-DD6E-4C36-B8E2-1C52CB865B2F}" destId="{8E8DB31F-086E-4AB8-A952-4011D8541ED1}" srcOrd="1" destOrd="0" presId="urn:microsoft.com/office/officeart/2005/8/layout/venn3"/>
    <dgm:cxn modelId="{4D70209E-C951-40D0-8051-79A6C05DFD43}" type="presParOf" srcId="{F731F90F-DD6E-4C36-B8E2-1C52CB865B2F}" destId="{052AF4A4-11D9-475C-B772-ED8244883CBA}" srcOrd="2" destOrd="0" presId="urn:microsoft.com/office/officeart/2005/8/layout/venn3"/>
    <dgm:cxn modelId="{8D824F08-4A6F-4885-8600-E5DAC9873653}" type="presParOf" srcId="{F731F90F-DD6E-4C36-B8E2-1C52CB865B2F}" destId="{FAAE5603-BDC1-40A4-BECB-910DF48C0C8B}" srcOrd="3" destOrd="0" presId="urn:microsoft.com/office/officeart/2005/8/layout/venn3"/>
    <dgm:cxn modelId="{338BAA6F-407F-4A5D-B03E-8DCA8F884EDE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Pilotez l’amélioration continue</a:t>
          </a: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Identifiez et accompagnez les talents de votre équipe</a:t>
          </a: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6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Adoptez une posture managériale qui vous ressemble</a:t>
          </a:r>
          <a:endParaRPr lang="fr-FR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67060016-C957-406B-850C-604063C93901}" type="presOf" srcId="{DFB8679A-D453-4077-893C-9EB0256A1E38}" destId="{C23B7731-7525-48E4-82BC-7292E675DE8A}" srcOrd="0" destOrd="0" presId="urn:microsoft.com/office/officeart/2005/8/layout/venn3"/>
    <dgm:cxn modelId="{33DA8446-FFA6-416B-9339-C79B668D5247}" type="presOf" srcId="{B6866E49-CAD1-4CF8-A936-1C2E63831F1D}" destId="{660727B4-EAC9-483B-B9B8-6735554E2FAF}" srcOrd="0" destOrd="0" presId="urn:microsoft.com/office/officeart/2005/8/layout/venn3"/>
    <dgm:cxn modelId="{29C03AA0-B07C-41CE-8216-9F7F71B56C4C}" type="presOf" srcId="{361A028A-A73D-4904-AB28-BBE3C9A30F80}" destId="{F731F90F-DD6E-4C36-B8E2-1C52CB865B2F}" srcOrd="0" destOrd="0" presId="urn:microsoft.com/office/officeart/2005/8/layout/venn3"/>
    <dgm:cxn modelId="{A293C4AE-93B2-4DF9-93E0-E7D919C614EA}" type="presOf" srcId="{2F47E0D2-FAAB-42B8-B2CB-1C7A5D0CAECD}" destId="{052AF4A4-11D9-475C-B772-ED8244883CBA}" srcOrd="0" destOrd="0" presId="urn:microsoft.com/office/officeart/2005/8/layout/venn3"/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B27C7CB0-7130-4809-8FAC-EADE3D5C9556}" type="presParOf" srcId="{F731F90F-DD6E-4C36-B8E2-1C52CB865B2F}" destId="{C23B7731-7525-48E4-82BC-7292E675DE8A}" srcOrd="0" destOrd="0" presId="urn:microsoft.com/office/officeart/2005/8/layout/venn3"/>
    <dgm:cxn modelId="{EBBFB899-0AD3-4EF4-B677-51977906B926}" type="presParOf" srcId="{F731F90F-DD6E-4C36-B8E2-1C52CB865B2F}" destId="{8E8DB31F-086E-4AB8-A952-4011D8541ED1}" srcOrd="1" destOrd="0" presId="urn:microsoft.com/office/officeart/2005/8/layout/venn3"/>
    <dgm:cxn modelId="{4D70209E-C951-40D0-8051-79A6C05DFD43}" type="presParOf" srcId="{F731F90F-DD6E-4C36-B8E2-1C52CB865B2F}" destId="{052AF4A4-11D9-475C-B772-ED8244883CBA}" srcOrd="2" destOrd="0" presId="urn:microsoft.com/office/officeart/2005/8/layout/venn3"/>
    <dgm:cxn modelId="{8D824F08-4A6F-4885-8600-E5DAC9873653}" type="presParOf" srcId="{F731F90F-DD6E-4C36-B8E2-1C52CB865B2F}" destId="{FAAE5603-BDC1-40A4-BECB-910DF48C0C8B}" srcOrd="3" destOrd="0" presId="urn:microsoft.com/office/officeart/2005/8/layout/venn3"/>
    <dgm:cxn modelId="{338BAA6F-407F-4A5D-B03E-8DCA8F884EDE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Pilotez l’amélioration continue</a:t>
          </a: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Adoptez une posture managériale qui vous ressemble</a:t>
          </a: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Identifiez et accompagnez les talents de votre équipe</a:t>
          </a:r>
        </a:p>
      </dsp:txBody>
      <dsp:txXfrm>
        <a:off x="3815350" y="1099005"/>
        <a:ext cx="1543760" cy="1543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Pilotez l’amélioration continue</a:t>
          </a: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Adoptez une posture managériale qui vous ressemble</a:t>
          </a:r>
          <a:endParaRPr lang="fr-FR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0320" rIns="12014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Identifiez et accompagnez les talents de votre équipe</a:t>
          </a:r>
        </a:p>
      </dsp:txBody>
      <dsp:txXfrm>
        <a:off x="3815350" y="1099005"/>
        <a:ext cx="1543760" cy="154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50CD-0E3E-4A93-B063-00F85827BC72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B066-90A4-45B4-9248-057A725D6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</a:t>
            </a:r>
            <a:r>
              <a:rPr lang="fr-FR" b="1" dirty="0"/>
              <a:t>Pilotez l’amélioration continue</a:t>
            </a:r>
            <a:r>
              <a:rPr lang="fr-FR" dirty="0"/>
              <a:t> (pas de débat)</a:t>
            </a:r>
          </a:p>
          <a:p>
            <a:r>
              <a:rPr lang="fr-FR" dirty="0"/>
              <a:t>2 </a:t>
            </a:r>
            <a:r>
              <a:rPr lang="fr-FR" b="1" dirty="0"/>
              <a:t>Adoptez une posture managériale qui vous ressemble </a:t>
            </a:r>
            <a:r>
              <a:rPr lang="fr-FR" dirty="0"/>
              <a:t>=&gt; pour mettre en lumière le nouveau module avec test de comportement et personnalité</a:t>
            </a:r>
          </a:p>
          <a:p>
            <a:r>
              <a:rPr lang="fr-FR" dirty="0"/>
              <a:t>(On va aller chez toi, les éléments qui feront de toi un meilleur chef d’équipe)</a:t>
            </a:r>
          </a:p>
          <a:p>
            <a:r>
              <a:rPr lang="fr-FR" dirty="0"/>
              <a:t>3 </a:t>
            </a:r>
            <a:r>
              <a:rPr lang="fr-FR" b="1" dirty="0"/>
              <a:t>Identifiez et révélez les talents de votre équipe</a:t>
            </a:r>
            <a:r>
              <a:rPr lang="fr-FR" dirty="0"/>
              <a:t> =&gt; (pour les mots clés de Christophe)</a:t>
            </a:r>
          </a:p>
          <a:p>
            <a:r>
              <a:rPr lang="fr-FR" dirty="0"/>
              <a:t>- Une dose de nouveau module (tests comportementaux) </a:t>
            </a:r>
          </a:p>
          <a:p>
            <a:r>
              <a:rPr lang="fr-FR" dirty="0"/>
              <a:t>- Une dose de dynamique et maturité des équipes (Manager de managers) </a:t>
            </a:r>
          </a:p>
          <a:p>
            <a:r>
              <a:rPr lang="fr-FR" dirty="0"/>
              <a:t>=&gt; idée de mouvement de dynamique</a:t>
            </a:r>
          </a:p>
          <a:p>
            <a:r>
              <a:rPr lang="fr-FR" dirty="0"/>
              <a:t>3b Accompagnez les talents de votre équipe vers l'efficience [abandon de cette proposition de titre]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09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3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</a:t>
            </a:r>
            <a:r>
              <a:rPr lang="fr-FR" b="1" dirty="0"/>
              <a:t>Pilotez l’amélioration continue</a:t>
            </a:r>
            <a:r>
              <a:rPr lang="fr-FR" dirty="0"/>
              <a:t> (pas de débat)</a:t>
            </a:r>
          </a:p>
          <a:p>
            <a:r>
              <a:rPr lang="fr-FR" dirty="0"/>
              <a:t>2 </a:t>
            </a:r>
            <a:r>
              <a:rPr lang="fr-FR" b="1" dirty="0"/>
              <a:t>Adoptez une posture managériale qui vous ressemble </a:t>
            </a:r>
            <a:r>
              <a:rPr lang="fr-FR" dirty="0"/>
              <a:t>=&gt; pour mettre en lumière le nouveau module avec test de comportement et personnalité</a:t>
            </a:r>
          </a:p>
          <a:p>
            <a:r>
              <a:rPr lang="fr-FR" dirty="0"/>
              <a:t>(On va aller chez toi, les éléments qui feront de toi un meilleur chef d’équipe)</a:t>
            </a:r>
          </a:p>
          <a:p>
            <a:r>
              <a:rPr lang="fr-FR" dirty="0"/>
              <a:t>3 </a:t>
            </a:r>
            <a:r>
              <a:rPr lang="fr-FR" b="1" dirty="0"/>
              <a:t>Identifiez et révélez les talents de votre équipe</a:t>
            </a:r>
            <a:r>
              <a:rPr lang="fr-FR" dirty="0"/>
              <a:t> =&gt; (pour les mots clés de Christophe)</a:t>
            </a:r>
          </a:p>
          <a:p>
            <a:r>
              <a:rPr lang="fr-FR" dirty="0"/>
              <a:t>- Une dose de nouveau module (tests comportementaux) </a:t>
            </a:r>
          </a:p>
          <a:p>
            <a:r>
              <a:rPr lang="fr-FR" dirty="0"/>
              <a:t>- Une dose de dynamique et maturité des équipes (Manager de managers) </a:t>
            </a:r>
          </a:p>
          <a:p>
            <a:r>
              <a:rPr lang="fr-FR" dirty="0"/>
              <a:t>=&gt; idée de mouvement de dynamique</a:t>
            </a:r>
          </a:p>
          <a:p>
            <a:r>
              <a:rPr lang="fr-FR" dirty="0"/>
              <a:t>3b Accompagnez les talents de votre équipe vers l'efficience [abandon de cette proposition de titre]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1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GOUVERNANCE :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Stratégie d'entreprise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Technologie et innovation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Gestion des Ressources Humaines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Gestion Financière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Réactivité au Marché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Engagement Environnemental et Social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</a:p>
          <a:p>
            <a:endParaRPr lang="fr-F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EQUIPES OPERATIONNELLES [sur 100 points]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Qualité des Produits/Services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Collaboration et Communication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Expérience et compétences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Optimisation des processus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Adaptabilité au changement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Résolution de problèmes 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5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**Résolution de Problèmes (4 pts) :** La capacité des équipes à identifier et résoudre rapidement les problèmes liés à la production.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**Adaptabilité au Changement (5 pts) :** La réactivité des équipes face aux changements, démontrant une agilité organisationnelle.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** Optimisation des processus (6 pts) :** L'existence de processus bien définis et optimisés qui réduisent les délais et minimisent les erreurs.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**Expérience et Compétences (7 pts) :** Le niveau d'expérience et les compétences des membres de l'équipe, influant sur la qualité du travail produit.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**Collaboration et Communication (9 pts) :** La capacité des équipes à travailler ensemble efficacement, partageant des informations de manière transparente.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33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/>
              <a:t>N’y a-t-il rien de plus </a:t>
            </a:r>
            <a:r>
              <a:rPr lang="fr-FR" sz="1200" i="1" dirty="0" err="1"/>
              <a:t>efficiant</a:t>
            </a:r>
            <a:r>
              <a:rPr lang="fr-FR" sz="1200" i="1" dirty="0"/>
              <a:t> qu’une équipe animée par une franche camaraderie ?</a:t>
            </a:r>
            <a:endParaRPr lang="fr-FR" sz="105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8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68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85775" y="1281113"/>
            <a:ext cx="6132513" cy="34512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339AC-7C6B-2341-8B9C-8D3E13CEDD7F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8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 3</a:t>
            </a:r>
            <a:r>
              <a:rPr lang="fr-FR" baseline="30000" dirty="0"/>
              <a:t> premières</a:t>
            </a:r>
            <a:r>
              <a:rPr lang="fr-FR" dirty="0"/>
              <a:t> </a:t>
            </a:r>
          </a:p>
          <a:p>
            <a:r>
              <a:rPr lang="fr-FR" dirty="0"/>
              <a:t>DB 2 dernières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45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DC4BA-8672-4BE0-8F35-AA2607B4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3FA06-A0BF-42E0-8876-302D262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7C678-8B67-43E7-AF7F-F19C73562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FDD48-C25F-414B-AF1D-0F33C3A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B1751E-5CA1-4E2F-808A-163DFD82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F6308B-D749-4526-B832-ACBEC216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12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42701-EF8B-4F99-86FC-24C5CF2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41853A-ABCE-4CC8-AF2C-D5F99661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871AA2-079B-45ED-8AC4-A5EE130E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651C6-0144-4C77-A981-77E9D7E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6EF09-5EF6-4948-9A16-840807B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AF05A-5244-48E1-B2CF-0840D71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2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311BD-B35F-4B1A-96E5-67AA65C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264A1C-7ED3-454B-9BBE-191D814C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F1DB8-D667-4658-AE56-CCAB776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D4FE-E17D-45EE-9309-8DA87FE6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E779F-C730-4C63-87AC-EC19BC4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41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EC800B-1607-4523-B707-9E5940DBB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0EA78-3CD0-49EE-8644-B0C2117D2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49AC9-0C55-4310-A8D6-55D5C7E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76109-673D-4362-87D7-7678B7D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03754-2A88-4D66-9742-9F096BD9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06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9C14C-C054-4725-A0E4-5471F8E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28/01/2021</a:t>
            </a:r>
            <a:endParaRPr lang="en-US" sz="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B3C9B-2899-465C-AE49-5099BAE8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err="1"/>
              <a:t>Stratégie</a:t>
            </a:r>
            <a:r>
              <a:rPr lang="en-US" dirty="0"/>
              <a:t> et DOPA</a:t>
            </a:r>
            <a:endParaRPr lang="en-US" sz="800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36D547-0653-48E3-9E21-11CCCD168420}"/>
              </a:ext>
            </a:extLst>
          </p:cNvPr>
          <p:cNvSpPr txBox="1"/>
          <p:nvPr userDrawn="1"/>
        </p:nvSpPr>
        <p:spPr>
          <a:xfrm>
            <a:off x="7532971" y="4818221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11" y="1594484"/>
            <a:ext cx="77770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418" y="2880364"/>
            <a:ext cx="64046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812" y="4783457"/>
            <a:ext cx="2927822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72" y="4783457"/>
            <a:ext cx="2104372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600" y="4783457"/>
            <a:ext cx="2104372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2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545" y="232299"/>
            <a:ext cx="2239736" cy="170873"/>
          </a:xfrm>
        </p:spPr>
        <p:txBody>
          <a:bodyPr lIns="0" tIns="0" rIns="0" bIns="0"/>
          <a:lstStyle>
            <a:lvl1pPr>
              <a:defRPr sz="1094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812" y="4783457"/>
            <a:ext cx="2927822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72" y="4783457"/>
            <a:ext cx="2104372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600" y="4783457"/>
            <a:ext cx="2104372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39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545" y="232299"/>
            <a:ext cx="2239736" cy="170873"/>
          </a:xfrm>
        </p:spPr>
        <p:txBody>
          <a:bodyPr lIns="0" tIns="0" rIns="0" bIns="0"/>
          <a:lstStyle>
            <a:lvl1pPr>
              <a:defRPr sz="1094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72" y="1183009"/>
            <a:ext cx="39800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1972" y="1333900"/>
            <a:ext cx="3265714" cy="134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0" b="1" i="0">
                <a:solidFill>
                  <a:srgbClr val="D82A42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10812" y="4783457"/>
            <a:ext cx="2927822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472" y="4783457"/>
            <a:ext cx="2104372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7600" y="4783457"/>
            <a:ext cx="2104372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7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545" y="232299"/>
            <a:ext cx="2239736" cy="170873"/>
          </a:xfrm>
        </p:spPr>
        <p:txBody>
          <a:bodyPr lIns="0" tIns="0" rIns="0" bIns="0"/>
          <a:lstStyle>
            <a:lvl1pPr>
              <a:defRPr sz="1094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10812" y="4783457"/>
            <a:ext cx="2927822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472" y="4783457"/>
            <a:ext cx="2104372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7600" y="4783457"/>
            <a:ext cx="2104372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7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9C14C-C054-4725-A0E4-5471F8E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3341D23F-96BF-47D6-AC0E-DF949CAEF702}" type="datetimeFigureOut">
              <a:rPr lang="en-US" smtClean="0"/>
              <a:pPr/>
              <a:t>12/19/2023</a:t>
            </a:fld>
            <a:endParaRPr lang="en-US" sz="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B3C9B-2899-465C-AE49-5099BAE8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US" sz="800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7461195" y="4761536"/>
            <a:ext cx="1159537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0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10812" y="4783457"/>
            <a:ext cx="2927822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472" y="4783457"/>
            <a:ext cx="2104372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7600" y="4783457"/>
            <a:ext cx="2104372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2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D995B-5316-44B6-899A-9C83C75F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660AC4-2F8C-439E-9D83-EE7D4990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C0F2B-1F10-4FD4-9EA3-0AC860FE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3D1A7-2C17-4B9E-9D42-807EBAE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B2408-E0B7-43A1-A1F0-5B5A170A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91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94BE-7B0F-44B2-9359-42C40D3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CD6AE-8925-4A40-A937-12BDC0C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8ABE7-7789-4171-8764-09D1B8B9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B59CB-ECC6-41A7-AB44-D1598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65E29-6EA4-4BC9-8C40-6863A09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39FB-C869-4F68-9134-AA6B9D4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1F6DA8-7FEE-41F5-9EF5-B93BE2A3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0453D-D864-4371-8645-74D3DBC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E737C-445B-40D1-9DEE-BE27625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A544-67AF-44DA-B0C8-CAA770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9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A3CD0-DA11-456B-82A5-C277363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66CA1-A58C-462A-8960-4EC5CF17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AC8CE8-D578-49CD-BAA5-53AA8711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D9C11-77AA-4918-9CA9-F14E97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9A281-37E9-43D4-9A4E-000CCC3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69AF1-675B-4ACA-A402-415F3E83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8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AF56-3EC2-46EF-B721-E274C47D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E93DC-A8F8-42B3-9450-3E20DCA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FCA70-A606-4306-B625-C67E57A1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B120A3-B31D-484E-9FA9-818E08A14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6FEBC5-873F-4C25-8E72-64473028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D0488D-9274-4DC5-B4F6-25230F1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A82B3E-5962-4AB4-B821-3B462DE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0058AE-B726-41FC-B5E0-7FC6B91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6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7A08-B5C8-47FE-9139-3E8EE91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210D3D-8C15-424E-BD47-BBFD88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114D1-D1A0-477B-89DE-AED3CFE5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15C0CB-BC19-4F8B-BDFC-62C9E030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93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39376-25A4-4F67-AAEB-846CEBF0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DDC372-C685-4FAD-8851-B09E906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A84F1-D308-468F-AAF9-ACA61F5D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2DB39F-E808-455C-B749-E328AA9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D8A86-6C58-4B1C-8838-BBD6447E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6D38E-27FE-439A-B8AA-84D3ED5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701-B6B5-46FA-8556-21A99C292A2E}" type="datetimeFigureOut">
              <a:rPr lang="fr-FR" smtClean="0"/>
              <a:t>19/12/2023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91CC8-B128-444D-A44C-5C4FBA5F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CED9E-22C0-46A6-BF89-848AB6A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344-72A9-4817-95E9-F2E09B8C79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6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545" y="232298"/>
            <a:ext cx="223973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473" y="1183009"/>
            <a:ext cx="82344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812" y="4783457"/>
            <a:ext cx="292782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72" y="4783457"/>
            <a:ext cx="21043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12/19/2023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600" y="4783457"/>
            <a:ext cx="21043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‹N°›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57494">
        <a:defRPr>
          <a:latin typeface="+mn-lt"/>
          <a:ea typeface="+mn-ea"/>
          <a:cs typeface="+mn-cs"/>
        </a:defRPr>
      </a:lvl2pPr>
      <a:lvl3pPr marL="714986">
        <a:defRPr>
          <a:latin typeface="+mn-lt"/>
          <a:ea typeface="+mn-ea"/>
          <a:cs typeface="+mn-cs"/>
        </a:defRPr>
      </a:lvl3pPr>
      <a:lvl4pPr marL="1072478">
        <a:defRPr>
          <a:latin typeface="+mn-lt"/>
          <a:ea typeface="+mn-ea"/>
          <a:cs typeface="+mn-cs"/>
        </a:defRPr>
      </a:lvl4pPr>
      <a:lvl5pPr marL="1429970">
        <a:defRPr>
          <a:latin typeface="+mn-lt"/>
          <a:ea typeface="+mn-ea"/>
          <a:cs typeface="+mn-cs"/>
        </a:defRPr>
      </a:lvl5pPr>
      <a:lvl6pPr marL="1787464">
        <a:defRPr>
          <a:latin typeface="+mn-lt"/>
          <a:ea typeface="+mn-ea"/>
          <a:cs typeface="+mn-cs"/>
        </a:defRPr>
      </a:lvl6pPr>
      <a:lvl7pPr marL="2144956">
        <a:defRPr>
          <a:latin typeface="+mn-lt"/>
          <a:ea typeface="+mn-ea"/>
          <a:cs typeface="+mn-cs"/>
        </a:defRPr>
      </a:lvl7pPr>
      <a:lvl8pPr marL="2502449">
        <a:defRPr>
          <a:latin typeface="+mn-lt"/>
          <a:ea typeface="+mn-ea"/>
          <a:cs typeface="+mn-cs"/>
        </a:defRPr>
      </a:lvl8pPr>
      <a:lvl9pPr marL="28599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57494">
        <a:defRPr>
          <a:latin typeface="+mn-lt"/>
          <a:ea typeface="+mn-ea"/>
          <a:cs typeface="+mn-cs"/>
        </a:defRPr>
      </a:lvl2pPr>
      <a:lvl3pPr marL="714986">
        <a:defRPr>
          <a:latin typeface="+mn-lt"/>
          <a:ea typeface="+mn-ea"/>
          <a:cs typeface="+mn-cs"/>
        </a:defRPr>
      </a:lvl3pPr>
      <a:lvl4pPr marL="1072478">
        <a:defRPr>
          <a:latin typeface="+mn-lt"/>
          <a:ea typeface="+mn-ea"/>
          <a:cs typeface="+mn-cs"/>
        </a:defRPr>
      </a:lvl4pPr>
      <a:lvl5pPr marL="1429970">
        <a:defRPr>
          <a:latin typeface="+mn-lt"/>
          <a:ea typeface="+mn-ea"/>
          <a:cs typeface="+mn-cs"/>
        </a:defRPr>
      </a:lvl5pPr>
      <a:lvl6pPr marL="1787464">
        <a:defRPr>
          <a:latin typeface="+mn-lt"/>
          <a:ea typeface="+mn-ea"/>
          <a:cs typeface="+mn-cs"/>
        </a:defRPr>
      </a:lvl6pPr>
      <a:lvl7pPr marL="2144956">
        <a:defRPr>
          <a:latin typeface="+mn-lt"/>
          <a:ea typeface="+mn-ea"/>
          <a:cs typeface="+mn-cs"/>
        </a:defRPr>
      </a:lvl7pPr>
      <a:lvl8pPr marL="2502449">
        <a:defRPr>
          <a:latin typeface="+mn-lt"/>
          <a:ea typeface="+mn-ea"/>
          <a:cs typeface="+mn-cs"/>
        </a:defRPr>
      </a:lvl8pPr>
      <a:lvl9pPr marL="28599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1143000" y="5945"/>
            <a:ext cx="6858000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4050" b="1" spc="38" dirty="0">
                <a:ln w="9525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CQPM MANAGEMENT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841974" y="681344"/>
            <a:ext cx="7460056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MANAGEZ LA PERFORMANCE INDUSTRIELLE AERONAUTIQUE</a:t>
            </a:r>
          </a:p>
          <a:p>
            <a:pPr marL="171446" indent="-171446" defTabSz="685783">
              <a:spcBef>
                <a:spcPts val="750"/>
              </a:spcBef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27682" y="4581290"/>
            <a:ext cx="1593093" cy="59030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DFBA506-F952-4D6C-82ED-0071BA2F2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368301"/>
              </p:ext>
            </p:extLst>
          </p:nvPr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à coins arrondis 7">
            <a:extLst>
              <a:ext uri="{FF2B5EF4-FFF2-40B4-BE49-F238E27FC236}">
                <a16:creationId xmlns:a16="http://schemas.microsoft.com/office/drawing/2014/main" id="{8187F812-C845-C13B-EF30-7C453AB39CE7}"/>
              </a:ext>
            </a:extLst>
          </p:cNvPr>
          <p:cNvSpPr/>
          <p:nvPr/>
        </p:nvSpPr>
        <p:spPr>
          <a:xfrm>
            <a:off x="3550968" y="4088183"/>
            <a:ext cx="5535256" cy="957166"/>
          </a:xfrm>
          <a:prstGeom prst="roundRect">
            <a:avLst/>
          </a:prstGeom>
          <a:solidFill>
            <a:schemeClr val="bg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fr-FR" sz="1400" dirty="0">
                <a:solidFill>
                  <a:srgbClr val="2F466F"/>
                </a:solidFill>
                <a:latin typeface="Calibri" panose="020F0502020204030204"/>
              </a:rPr>
              <a:t>Animé par: Thomas Lamblot (Formateur Référent Management SPACE), Christophe Delqué (Directeur Général), François </a:t>
            </a:r>
            <a:r>
              <a:rPr lang="fr-FR" sz="1400" dirty="0" err="1">
                <a:solidFill>
                  <a:srgbClr val="2F466F"/>
                </a:solidFill>
                <a:latin typeface="Calibri" panose="020F0502020204030204"/>
              </a:rPr>
              <a:t>Lagaude</a:t>
            </a:r>
            <a:r>
              <a:rPr lang="fr-FR" sz="1400" dirty="0">
                <a:solidFill>
                  <a:srgbClr val="2F466F"/>
                </a:solidFill>
                <a:latin typeface="Calibri" panose="020F0502020204030204"/>
              </a:rPr>
              <a:t> (Responsable Formation)</a:t>
            </a:r>
          </a:p>
        </p:txBody>
      </p:sp>
    </p:spTree>
    <p:extLst>
      <p:ext uri="{BB962C8B-B14F-4D97-AF65-F5344CB8AC3E}">
        <p14:creationId xmlns:p14="http://schemas.microsoft.com/office/powerpoint/2010/main" val="99398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18322B9-564D-A729-9B2C-E420C7B0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04" y="1094153"/>
            <a:ext cx="2771041" cy="3509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dirty="0"/>
              <a:t>« Le management de la performance ne consiste pas seulement à atteindre des </a:t>
            </a:r>
            <a:r>
              <a:rPr lang="fr-FR" sz="1800" b="1" dirty="0"/>
              <a:t>objectifs</a:t>
            </a:r>
            <a:r>
              <a:rPr lang="fr-FR" sz="1800" dirty="0"/>
              <a:t>, mais à </a:t>
            </a:r>
            <a:r>
              <a:rPr lang="fr-FR" sz="1800" u="sng" dirty="0"/>
              <a:t>développer</a:t>
            </a:r>
            <a:r>
              <a:rPr lang="fr-FR" sz="1800" dirty="0"/>
              <a:t> </a:t>
            </a:r>
            <a:r>
              <a:rPr lang="fr-FR" sz="1800" u="sng" dirty="0"/>
              <a:t>continuellement</a:t>
            </a:r>
            <a:r>
              <a:rPr lang="fr-FR" sz="1800" dirty="0"/>
              <a:t> les </a:t>
            </a:r>
            <a:r>
              <a:rPr lang="fr-FR" sz="1800" b="1" dirty="0"/>
              <a:t>compétences</a:t>
            </a:r>
            <a:r>
              <a:rPr lang="fr-FR" sz="1800" dirty="0"/>
              <a:t>, le </a:t>
            </a:r>
            <a:r>
              <a:rPr lang="fr-FR" sz="1800" b="1" dirty="0"/>
              <a:t>potentiel</a:t>
            </a:r>
            <a:r>
              <a:rPr lang="fr-FR" sz="1800" dirty="0"/>
              <a:t> des individus et la </a:t>
            </a:r>
            <a:r>
              <a:rPr lang="fr-FR" sz="1800" b="1" dirty="0"/>
              <a:t>cohésion</a:t>
            </a:r>
            <a:r>
              <a:rPr lang="fr-FR" sz="1800" dirty="0"/>
              <a:t> d'équipe. »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r">
              <a:buNone/>
            </a:pPr>
            <a:r>
              <a:rPr lang="fr-FR" sz="1200" i="1" dirty="0">
                <a:solidFill>
                  <a:schemeClr val="tx1"/>
                </a:solidFill>
              </a:rPr>
              <a:t>T. Lamblot (XII-2023)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7BFD26-4087-7982-E2F1-CEFDF24F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finir…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817FC164-5C22-279E-DBC9-59785F0110CE}"/>
              </a:ext>
            </a:extLst>
          </p:cNvPr>
          <p:cNvSpPr txBox="1">
            <a:spLocks/>
          </p:cNvSpPr>
          <p:nvPr/>
        </p:nvSpPr>
        <p:spPr>
          <a:xfrm>
            <a:off x="7660903" y="3538535"/>
            <a:ext cx="1576882" cy="11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1100" i="1" dirty="0"/>
          </a:p>
        </p:txBody>
      </p:sp>
      <p:pic>
        <p:nvPicPr>
          <p:cNvPr id="1026" name="04DEBE34-6A8F-47C9-B88A-EBC1B59331BA" descr="IMG_7189.jpg">
            <a:extLst>
              <a:ext uri="{FF2B5EF4-FFF2-40B4-BE49-F238E27FC236}">
                <a16:creationId xmlns:a16="http://schemas.microsoft.com/office/drawing/2014/main" id="{7F7F9F8B-F711-7ACC-C16E-9C8FF8AA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2" r="19609" b="6451"/>
          <a:stretch/>
        </p:blipFill>
        <p:spPr bwMode="auto">
          <a:xfrm>
            <a:off x="4040646" y="614515"/>
            <a:ext cx="3758093" cy="337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04DEBE34-6A8F-47C9-B88A-EBC1B59331BA" descr="IMG_7189.jpg">
            <a:extLst>
              <a:ext uri="{FF2B5EF4-FFF2-40B4-BE49-F238E27FC236}">
                <a16:creationId xmlns:a16="http://schemas.microsoft.com/office/drawing/2014/main" id="{7E731044-9DC5-E78C-5C37-3139EA970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3" t="8030"/>
          <a:stretch/>
        </p:blipFill>
        <p:spPr bwMode="auto">
          <a:xfrm>
            <a:off x="6811687" y="614513"/>
            <a:ext cx="987052" cy="337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04DEBE34-6A8F-47C9-B88A-EBC1B59331BA" descr="IMG_7189.jpg">
            <a:extLst>
              <a:ext uri="{FF2B5EF4-FFF2-40B4-BE49-F238E27FC236}">
                <a16:creationId xmlns:a16="http://schemas.microsoft.com/office/drawing/2014/main" id="{46EA5919-D1C6-FA33-6252-DEF7CE8AD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28155" r="51526" b="58385"/>
          <a:stretch/>
        </p:blipFill>
        <p:spPr bwMode="auto">
          <a:xfrm>
            <a:off x="6072738" y="3343898"/>
            <a:ext cx="626296" cy="38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C75D6A-5646-EE0D-9190-EC5F0B8C2925}"/>
              </a:ext>
            </a:extLst>
          </p:cNvPr>
          <p:cNvSpPr txBox="1"/>
          <p:nvPr/>
        </p:nvSpPr>
        <p:spPr>
          <a:xfrm>
            <a:off x="4092816" y="3977326"/>
            <a:ext cx="500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fr-FR" dirty="0"/>
              <a:t>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R. Baden-Powell (1876-1910) - Inventeur de l’utilisation de petites unités (équipes ou patrouilles) de militaires éclaireurs sous la responsabilité d’un chef - Fondateur du scoutisme</a:t>
            </a:r>
          </a:p>
        </p:txBody>
      </p:sp>
    </p:spTree>
    <p:extLst>
      <p:ext uri="{BB962C8B-B14F-4D97-AF65-F5344CB8AC3E}">
        <p14:creationId xmlns:p14="http://schemas.microsoft.com/office/powerpoint/2010/main" val="13579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4C566A1-142E-4F98-9D0F-845C8F02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Programme et planning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0169D8C-83E5-4910-B525-2191A961C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60253"/>
              </p:ext>
            </p:extLst>
          </p:nvPr>
        </p:nvGraphicFramePr>
        <p:xfrm>
          <a:off x="1272208" y="1494953"/>
          <a:ext cx="5884074" cy="2904245"/>
        </p:xfrm>
        <a:graphic>
          <a:graphicData uri="http://schemas.openxmlformats.org/drawingml/2006/table">
            <a:tbl>
              <a:tblPr firstRow="1" firstCol="1" bandRow="1"/>
              <a:tblGrid>
                <a:gridCol w="5276318">
                  <a:extLst>
                    <a:ext uri="{9D8B030D-6E8A-4147-A177-3AD203B41FA5}">
                      <a16:colId xmlns:a16="http://schemas.microsoft.com/office/drawing/2014/main" val="3298225319"/>
                    </a:ext>
                  </a:extLst>
                </a:gridCol>
                <a:gridCol w="607756">
                  <a:extLst>
                    <a:ext uri="{9D8B030D-6E8A-4147-A177-3AD203B41FA5}">
                      <a16:colId xmlns:a16="http://schemas.microsoft.com/office/drawing/2014/main" val="2918980054"/>
                    </a:ext>
                  </a:extLst>
                </a:gridCol>
              </a:tblGrid>
              <a:tr h="6148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9476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Lancement CQPM Responsable d’équipe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5598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Animateur d’îlot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645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Fondamentaux du LEAN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715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Méthodes de résolution de problème (classe virtuelle)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4929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Fondamentaux</a:t>
                      </a:r>
                      <a:r>
                        <a:rPr lang="fr-FR" sz="1000" b="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gestion de projet</a:t>
                      </a:r>
                      <a:endParaRPr lang="fr-FR" sz="10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82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Fondamentaux</a:t>
                      </a:r>
                      <a:r>
                        <a:rPr lang="fr-FR" sz="1000" b="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planification MRPII</a:t>
                      </a:r>
                      <a:endParaRPr lang="fr-FR" sz="10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7313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 du projet individuel en PME / développement personnel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D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029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incontournables managériaux d’un point de vue légal et opérationnel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5816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Gemba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2793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Profilage : mieux se connaître pour mieux communiquer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7369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visuel de la performance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2797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</a:t>
                      </a:r>
                      <a:r>
                        <a:rPr lang="fr-FR" sz="1000" b="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développement personnel </a:t>
                      </a:r>
                      <a:endParaRPr lang="fr-FR" sz="10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3679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de rédaction mémoire CQPM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D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542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000" b="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</a:t>
                      </a:r>
                      <a:endParaRPr lang="fr-FR" sz="10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36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2"/>
                          </a:solidFill>
                          <a:latin typeface="+mj-lt"/>
                        </a:rPr>
                        <a:t>Manager de managers</a:t>
                      </a:r>
                      <a:endParaRPr lang="en-US" sz="1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8949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Présentation de la méthodologie de</a:t>
                      </a:r>
                      <a:r>
                        <a:rPr lang="fr-FR" sz="1000" b="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soutenance</a:t>
                      </a:r>
                      <a:endParaRPr lang="fr-FR" sz="10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D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8785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Préparation de la soutenance CQPM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D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87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Soutenance CQPM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74BB105-6A2A-489F-959B-69E8093B8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90208"/>
              </p:ext>
            </p:extLst>
          </p:nvPr>
        </p:nvGraphicFramePr>
        <p:xfrm>
          <a:off x="1272208" y="998308"/>
          <a:ext cx="5275430" cy="317500"/>
        </p:xfrm>
        <a:graphic>
          <a:graphicData uri="http://schemas.openxmlformats.org/drawingml/2006/table">
            <a:tbl>
              <a:tblPr firstRow="1" firstCol="1" bandRow="1"/>
              <a:tblGrid>
                <a:gridCol w="5275430">
                  <a:extLst>
                    <a:ext uri="{9D8B030D-6E8A-4147-A177-3AD203B41FA5}">
                      <a16:colId xmlns:a16="http://schemas.microsoft.com/office/drawing/2014/main" val="2215878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formations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688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suivi et accompagnement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50766"/>
                  </a:ext>
                </a:extLst>
              </a:tr>
            </a:tbl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F0549EE8-029F-4FE4-B514-58CCC0B4B58D}"/>
              </a:ext>
            </a:extLst>
          </p:cNvPr>
          <p:cNvGrpSpPr/>
          <p:nvPr/>
        </p:nvGrpSpPr>
        <p:grpSpPr>
          <a:xfrm>
            <a:off x="7983559" y="3573804"/>
            <a:ext cx="955367" cy="813889"/>
            <a:chOff x="3625351" y="3796013"/>
            <a:chExt cx="955367" cy="813889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286FF47-1DB0-416F-95CE-3AA2F6651623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6498B72-E4A8-4567-B0DE-6D899380B81C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JOURS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80F0535-5C51-4D84-BEB0-BD94C3EBF924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27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B654947-C425-44BD-A3EF-F4D2A178E03C}"/>
              </a:ext>
            </a:extLst>
          </p:cNvPr>
          <p:cNvGrpSpPr/>
          <p:nvPr/>
        </p:nvGrpSpPr>
        <p:grpSpPr>
          <a:xfrm>
            <a:off x="7904898" y="1276823"/>
            <a:ext cx="984125" cy="813889"/>
            <a:chOff x="3569787" y="3796013"/>
            <a:chExt cx="984125" cy="813889"/>
          </a:xfrm>
          <a:effectLst/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027133C-87AF-4E4B-B22E-42F09FE3A790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280E69-A38D-4DEB-BE2E-DBA4A8A24DB0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MOIS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B69177C-625B-47C7-8684-176E7151BCBB}"/>
                </a:ext>
              </a:extLst>
            </p:cNvPr>
            <p:cNvSpPr txBox="1"/>
            <p:nvPr/>
          </p:nvSpPr>
          <p:spPr>
            <a:xfrm rot="586919">
              <a:off x="3569787" y="3871539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sur </a:t>
              </a:r>
              <a:r>
                <a:rPr lang="fr-FR" sz="2400" b="1" kern="0" dirty="0">
                  <a:solidFill>
                    <a:prstClr val="white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9</a:t>
              </a:r>
              <a:endPara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58B72207-AC8D-4E3B-89A8-7369A9FC9BB5}"/>
              </a:ext>
            </a:extLst>
          </p:cNvPr>
          <p:cNvSpPr/>
          <p:nvPr/>
        </p:nvSpPr>
        <p:spPr>
          <a:xfrm>
            <a:off x="946518" y="3466207"/>
            <a:ext cx="270559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17F368-6DDD-418F-9459-9A2C9D335420}"/>
              </a:ext>
            </a:extLst>
          </p:cNvPr>
          <p:cNvSpPr txBox="1"/>
          <p:nvPr/>
        </p:nvSpPr>
        <p:spPr>
          <a:xfrm>
            <a:off x="61087" y="3201134"/>
            <a:ext cx="1009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Remise du </a:t>
            </a:r>
          </a:p>
          <a:p>
            <a:pPr algn="ctr"/>
            <a:r>
              <a:rPr lang="fr-FR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dossier technique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803A8A75-3277-490A-933D-76A680BBAE82}"/>
              </a:ext>
            </a:extLst>
          </p:cNvPr>
          <p:cNvSpPr/>
          <p:nvPr/>
        </p:nvSpPr>
        <p:spPr>
          <a:xfrm>
            <a:off x="947593" y="3916021"/>
            <a:ext cx="270559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6A444B-A099-4569-908F-65B9D262B17B}"/>
              </a:ext>
            </a:extLst>
          </p:cNvPr>
          <p:cNvSpPr txBox="1"/>
          <p:nvPr/>
        </p:nvSpPr>
        <p:spPr>
          <a:xfrm>
            <a:off x="100880" y="3754214"/>
            <a:ext cx="9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Remise mémoire</a:t>
            </a:r>
          </a:p>
        </p:txBody>
      </p:sp>
    </p:spTree>
    <p:extLst>
      <p:ext uri="{BB962C8B-B14F-4D97-AF65-F5344CB8AC3E}">
        <p14:creationId xmlns:p14="http://schemas.microsoft.com/office/powerpoint/2010/main" val="128694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838642" y="165571"/>
            <a:ext cx="623162" cy="4704255"/>
          </a:xfrm>
          <a:custGeom>
            <a:avLst/>
            <a:gdLst/>
            <a:ahLst/>
            <a:cxnLst/>
            <a:rect l="l" t="t" r="r" b="b"/>
            <a:pathLst>
              <a:path w="796925" h="6015990">
                <a:moveTo>
                  <a:pt x="0" y="6015596"/>
                </a:moveTo>
                <a:lnTo>
                  <a:pt x="796391" y="6015596"/>
                </a:lnTo>
                <a:lnTo>
                  <a:pt x="796391" y="0"/>
                </a:lnTo>
                <a:lnTo>
                  <a:pt x="0" y="0"/>
                </a:lnTo>
                <a:lnTo>
                  <a:pt x="0" y="6015596"/>
                </a:lnTo>
                <a:close/>
              </a:path>
            </a:pathLst>
          </a:custGeom>
          <a:solidFill>
            <a:srgbClr val="D82A42"/>
          </a:solidFill>
        </p:spPr>
        <p:txBody>
          <a:bodyPr wrap="square" lIns="0" tIns="0" rIns="0" bIns="0" rtlCol="0"/>
          <a:lstStyle/>
          <a:p>
            <a:pPr defTabSz="685800"/>
            <a:endParaRPr sz="1235" dirty="0">
              <a:solidFill>
                <a:prstClr val="black"/>
              </a:solidFill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D1BC757-F152-B347-A00B-8E9937D04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3068" y="242765"/>
            <a:ext cx="422258" cy="422258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485AE2B4-EFC1-5340-9131-F7ACD82EA528}"/>
              </a:ext>
            </a:extLst>
          </p:cNvPr>
          <p:cNvSpPr txBox="1"/>
          <p:nvPr/>
        </p:nvSpPr>
        <p:spPr>
          <a:xfrm>
            <a:off x="6830453" y="654829"/>
            <a:ext cx="719974" cy="1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626" b="1" dirty="0">
                <a:solidFill>
                  <a:srgbClr val="C00000"/>
                </a:solidFill>
                <a:latin typeface="Frutiger-BoldCn"/>
                <a:cs typeface="Frutiger-BoldCn"/>
              </a:rPr>
              <a:t>Organisation</a:t>
            </a:r>
            <a:endParaRPr lang="fr-FR" sz="626" dirty="0">
              <a:solidFill>
                <a:srgbClr val="C00000"/>
              </a:solidFill>
              <a:latin typeface="Frutiger-BoldCn"/>
              <a:cs typeface="Frutiger-BoldCn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24A841C9-CBA9-EB45-B41C-E5BFA19FF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281" y="248930"/>
            <a:ext cx="422257" cy="394935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8AF42371-D919-804C-A0F6-8178C63D545D}"/>
              </a:ext>
            </a:extLst>
          </p:cNvPr>
          <p:cNvSpPr txBox="1"/>
          <p:nvPr/>
        </p:nvSpPr>
        <p:spPr>
          <a:xfrm>
            <a:off x="6255262" y="646776"/>
            <a:ext cx="536267" cy="1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626" b="1" dirty="0">
                <a:solidFill>
                  <a:srgbClr val="C00000"/>
                </a:solidFill>
                <a:latin typeface="Frutiger-BoldCn"/>
                <a:cs typeface="Frutiger-BoldCn"/>
              </a:rPr>
              <a:t>Délai</a:t>
            </a:r>
            <a:endParaRPr lang="fr-FR" sz="626" dirty="0">
              <a:solidFill>
                <a:srgbClr val="C00000"/>
              </a:solidFill>
              <a:latin typeface="Frutiger-BoldCn"/>
              <a:cs typeface="Frutiger-BoldCn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2708AB-16B3-4FD9-8C9B-6F798D46D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2882" y="242765"/>
            <a:ext cx="422258" cy="4222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FED62F-9C1F-4156-A0C3-5DAD0BADF3C7}"/>
              </a:ext>
            </a:extLst>
          </p:cNvPr>
          <p:cNvSpPr txBox="1"/>
          <p:nvPr/>
        </p:nvSpPr>
        <p:spPr>
          <a:xfrm>
            <a:off x="5576146" y="654272"/>
            <a:ext cx="536267" cy="1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626" b="1" dirty="0">
                <a:solidFill>
                  <a:srgbClr val="D82A42"/>
                </a:solidFill>
                <a:latin typeface="Frutiger-BoldCn"/>
                <a:cs typeface="Frutiger-BoldCn"/>
              </a:rPr>
              <a:t>Qualité</a:t>
            </a:r>
            <a:endParaRPr lang="fr-FR" sz="626" dirty="0">
              <a:solidFill>
                <a:prstClr val="black"/>
              </a:solidFill>
              <a:latin typeface="Frutiger-BoldCn"/>
              <a:cs typeface="Frutiger-BoldC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1748" y="215674"/>
            <a:ext cx="1214546" cy="618197"/>
          </a:xfrm>
          <a:custGeom>
            <a:avLst/>
            <a:gdLst/>
            <a:ahLst/>
            <a:cxnLst/>
            <a:rect l="l" t="t" r="r" b="b"/>
            <a:pathLst>
              <a:path w="1553210" h="790575">
                <a:moveTo>
                  <a:pt x="1552714" y="0"/>
                </a:moveTo>
                <a:lnTo>
                  <a:pt x="0" y="0"/>
                </a:lnTo>
                <a:lnTo>
                  <a:pt x="0" y="675233"/>
                </a:lnTo>
                <a:lnTo>
                  <a:pt x="9052" y="720074"/>
                </a:lnTo>
                <a:lnTo>
                  <a:pt x="33740" y="756688"/>
                </a:lnTo>
                <a:lnTo>
                  <a:pt x="70358" y="781371"/>
                </a:lnTo>
                <a:lnTo>
                  <a:pt x="115201" y="790422"/>
                </a:lnTo>
                <a:lnTo>
                  <a:pt x="1552714" y="790422"/>
                </a:lnTo>
                <a:lnTo>
                  <a:pt x="1552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8002" y="4876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82A42"/>
            </a:solidFill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0" y="150210"/>
            <a:ext cx="8452493" cy="44042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38328" y="27803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1702" y="27803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38328" y="735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81702" y="735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49981" y="282542"/>
            <a:ext cx="5446183" cy="439056"/>
          </a:xfrm>
          <a:prstGeom prst="rect">
            <a:avLst/>
          </a:prstGeom>
        </p:spPr>
        <p:txBody>
          <a:bodyPr vert="horz" wrap="square" lIns="0" tIns="9931" rIns="0" bIns="0" rtlCol="0">
            <a:spAutoFit/>
          </a:bodyPr>
          <a:lstStyle/>
          <a:p>
            <a:pPr marL="9931" marR="3973">
              <a:spcBef>
                <a:spcPts val="79"/>
              </a:spcBef>
            </a:pPr>
            <a:r>
              <a:rPr lang="fr-FR" sz="156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D’EQUIPE</a:t>
            </a:r>
            <a:br>
              <a:rPr lang="fr-FR" sz="156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DE LA PERFORMANCE INDUSTRIELLE </a:t>
            </a:r>
            <a:endParaRPr b="0" spc="-4" dirty="0">
              <a:solidFill>
                <a:srgbClr val="D82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ifs8"/>
          <p:cNvSpPr txBox="1">
            <a:spLocks noGrp="1"/>
          </p:cNvSpPr>
          <p:nvPr>
            <p:ph sz="half" idx="2"/>
          </p:nvPr>
        </p:nvSpPr>
        <p:spPr>
          <a:xfrm>
            <a:off x="4725915" y="863667"/>
            <a:ext cx="2965716" cy="3918534"/>
          </a:xfrm>
          <a:prstGeom prst="rect">
            <a:avLst/>
          </a:prstGeom>
        </p:spPr>
        <p:txBody>
          <a:bodyPr vert="horz" wrap="square" lIns="0" tIns="9931" rIns="0" bIns="0" rtlCol="0">
            <a:spAutoFit/>
          </a:bodyPr>
          <a:lstStyle/>
          <a:p>
            <a:pPr marL="9931" algn="just">
              <a:spcBef>
                <a:spcPts val="79"/>
              </a:spcBef>
            </a:pPr>
            <a:r>
              <a:rPr lang="fr-FR" sz="915" b="1" dirty="0">
                <a:solidFill>
                  <a:srgbClr val="D82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91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29" marR="3973" algn="just" defTabSz="715311" rtl="0">
              <a:spcBef>
                <a:spcPts val="79"/>
              </a:spcBef>
              <a:tabLst>
                <a:tab pos="85400" algn="l"/>
              </a:tabLst>
            </a:pPr>
            <a:r>
              <a:rPr lang="fr-FR" sz="626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du développement du leadership, des compétences techniques, de gestion et de communication des responsables d’équipe est un enjeu crucial pour les entreprises. </a:t>
            </a:r>
          </a:p>
          <a:p>
            <a:pPr marL="9929" marR="3973" algn="just" defTabSz="715311" rtl="0">
              <a:spcBef>
                <a:spcPts val="79"/>
              </a:spcBef>
              <a:tabLst>
                <a:tab pos="85400" algn="l"/>
              </a:tabLst>
            </a:pPr>
            <a:r>
              <a:rPr lang="fr-FR" sz="626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ce contexte, cette formation propose un programme apportant des outils et un accompagnement sur la posture de Leader (donc de « l’Humain »).</a:t>
            </a:r>
          </a:p>
          <a:p>
            <a:pPr marL="9929" marR="3973" algn="just" defTabSz="715311" rtl="0">
              <a:spcBef>
                <a:spcPts val="79"/>
              </a:spcBef>
              <a:tabLst>
                <a:tab pos="85400" algn="l"/>
              </a:tabLst>
            </a:pPr>
            <a:endParaRPr lang="fr-FR" sz="626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47" indent="-55859" algn="just">
              <a:spcBef>
                <a:spcPts val="79"/>
              </a:spcBef>
              <a:tabLst>
                <a:tab pos="134060" algn="l"/>
              </a:tabLst>
            </a:pPr>
            <a:r>
              <a:rPr lang="fr-FR" sz="784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64547" indent="-55859" algn="just">
              <a:tabLst>
                <a:tab pos="134060" algn="l"/>
              </a:tabLst>
            </a:pPr>
            <a:r>
              <a:rPr lang="fr-FR" sz="626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stagiaire une fois formé sera en mesure de :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 l’activité de son secteur sur un horizon court terme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le fonctionnement de son secteur aux aléas et évènements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les besoins en compétences de son secteur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Préparer l’évolution des compétences des membres de son équipe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 la performance de son secteur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Animer des actions de progrès sur son secteur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Animer au quotidien son équipe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 les informations utiles au fonctionnement de son secteur de manière adaptée à la situation et aux interlocuteurs</a:t>
            </a:r>
          </a:p>
          <a:p>
            <a:pPr marL="158057" indent="-149367" algn="just">
              <a:buFont typeface="Arial" panose="020B0604020202020204" pitchFamily="34" charset="0"/>
              <a:buChar char="•"/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l’interface entre son secteur, les services supports et la hiérarchie</a:t>
            </a:r>
          </a:p>
          <a:p>
            <a:pPr marL="64547" indent="-55859" algn="just">
              <a:spcBef>
                <a:spcPts val="442"/>
              </a:spcBef>
              <a:tabLst>
                <a:tab pos="134060" algn="l"/>
              </a:tabLst>
            </a:pPr>
            <a:endParaRPr lang="fr-FR" sz="436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47" indent="-55859" algn="just">
              <a:spcBef>
                <a:spcPts val="442"/>
              </a:spcBef>
              <a:tabLst>
                <a:tab pos="134060" algn="l"/>
              </a:tabLst>
            </a:pPr>
            <a:r>
              <a:rPr lang="fr-FR" sz="784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marL="9931" algn="just">
              <a:tabLst>
                <a:tab pos="79443" algn="l"/>
              </a:tabLst>
            </a:pPr>
            <a:r>
              <a:rPr lang="fr-FR" sz="626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Toute </a:t>
            </a: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 en poste ou pressentie au poste de :</a:t>
            </a:r>
          </a:p>
          <a:p>
            <a:pPr marL="159298" indent="-149367" algn="just">
              <a:buFont typeface="Arial" panose="020B0604020202020204" pitchFamily="34" charset="0"/>
              <a:buChar char="•"/>
              <a:tabLst>
                <a:tab pos="79443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d’équipe</a:t>
            </a:r>
          </a:p>
          <a:p>
            <a:pPr marL="159298" indent="-149367" algn="just">
              <a:buFont typeface="Arial" panose="020B0604020202020204" pitchFamily="34" charset="0"/>
              <a:buChar char="•"/>
              <a:tabLst>
                <a:tab pos="79443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Animateur d’îlot </a:t>
            </a:r>
          </a:p>
          <a:p>
            <a:pPr marL="64547" marR="3973" indent="-55859" algn="just">
              <a:spcBef>
                <a:spcPts val="16"/>
              </a:spcBef>
              <a:tabLst>
                <a:tab pos="134060" algn="l"/>
              </a:tabLst>
            </a:pPr>
            <a:endParaRPr lang="fr-FR" sz="62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47" indent="-55859" algn="just">
              <a:spcBef>
                <a:spcPts val="4"/>
              </a:spcBef>
              <a:tabLst>
                <a:tab pos="134060" algn="l"/>
              </a:tabLst>
            </a:pPr>
            <a:r>
              <a:rPr lang="fr-FR" sz="784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 pédagogiques</a:t>
            </a:r>
            <a:r>
              <a:rPr lang="fr-FR" sz="784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84" b="1" spc="-1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SPACE:</a:t>
            </a:r>
          </a:p>
          <a:p>
            <a:pPr marL="159298" marR="930543" indent="-149367" algn="just">
              <a:lnSpc>
                <a:spcPts val="727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9443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Tutorat individuel </a:t>
            </a:r>
          </a:p>
          <a:p>
            <a:pPr marL="159298" marR="930543" indent="-149367" algn="just">
              <a:lnSpc>
                <a:spcPts val="727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9443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de </a:t>
            </a:r>
            <a:r>
              <a:rPr lang="fr-FR" sz="626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Gemba</a:t>
            </a: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26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endParaRPr lang="fr-FR" sz="626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1" marR="930543" algn="just">
              <a:lnSpc>
                <a:spcPts val="727"/>
              </a:lnSpc>
              <a:spcBef>
                <a:spcPts val="10"/>
              </a:spcBef>
              <a:tabLst>
                <a:tab pos="79443" algn="l"/>
              </a:tabLst>
            </a:pPr>
            <a:endParaRPr lang="fr-FR" sz="626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47" indent="-55859" algn="just">
              <a:tabLst>
                <a:tab pos="134060" algn="l"/>
              </a:tabLst>
            </a:pPr>
            <a:r>
              <a:rPr lang="fr-FR" sz="784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Prérequis</a:t>
            </a:r>
          </a:p>
          <a:p>
            <a:pPr marL="159298" indent="-149367" algn="just">
              <a:buFont typeface="Arial" panose="020B0604020202020204" pitchFamily="34" charset="0"/>
              <a:buChar char="•"/>
              <a:tabLst>
                <a:tab pos="79443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 correctement assimilé les missions et responsabilités de son poste  </a:t>
            </a:r>
          </a:p>
          <a:p>
            <a:pPr marL="159298" indent="-149367" algn="just">
              <a:buFont typeface="Arial" panose="020B0604020202020204" pitchFamily="34" charset="0"/>
              <a:buChar char="•"/>
              <a:tabLst>
                <a:tab pos="79443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 pour mission d'animer une équipe de manière autonome afin d'atteindre des objectifs</a:t>
            </a:r>
          </a:p>
          <a:p>
            <a:pPr marL="64547" indent="-55859" algn="just">
              <a:spcBef>
                <a:spcPts val="8"/>
              </a:spcBef>
              <a:tabLst>
                <a:tab pos="134060" algn="l"/>
              </a:tabLst>
            </a:pPr>
            <a:endParaRPr lang="fr-F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47" indent="-55859" algn="just">
              <a:spcBef>
                <a:spcPts val="8"/>
              </a:spcBef>
              <a:tabLst>
                <a:tab pos="134060" algn="l"/>
              </a:tabLst>
            </a:pPr>
            <a:r>
              <a:rPr lang="fr-FR" sz="782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</a:p>
          <a:p>
            <a:pPr marL="64547" indent="-55859" algn="just">
              <a:spcBef>
                <a:spcPts val="8"/>
              </a:spcBef>
              <a:tabLst>
                <a:tab pos="134060" algn="l"/>
              </a:tabLst>
            </a:pPr>
            <a:r>
              <a:rPr lang="fr-FR" sz="6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Certains modules peuvent nécessité l’utilisation d’un ordinateur</a:t>
            </a:r>
          </a:p>
          <a:p>
            <a:pPr marL="64547" indent="-55859" algn="just">
              <a:spcBef>
                <a:spcPts val="8"/>
              </a:spcBef>
              <a:tabLst>
                <a:tab pos="134060" algn="l"/>
              </a:tabLst>
            </a:pPr>
            <a:endParaRPr lang="fr-FR" sz="4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47" indent="-55859" algn="just">
              <a:buChar char="•"/>
              <a:tabLst>
                <a:tab pos="134060" algn="l"/>
              </a:tabLst>
            </a:pPr>
            <a:r>
              <a:rPr lang="fr-FR" sz="697" b="1" spc="-4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fr-FR" sz="697" b="1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CQPM 0183 Responsable d’équipe 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3480" y="990142"/>
            <a:ext cx="3378484" cy="140910"/>
          </a:xfrm>
          <a:prstGeom prst="rect">
            <a:avLst/>
          </a:prstGeom>
          <a:noFill/>
        </p:spPr>
        <p:txBody>
          <a:bodyPr vert="horz" wrap="square" lIns="0" tIns="20357" rIns="0" bIns="0" rtlCol="0">
            <a:spAutoFit/>
          </a:bodyPr>
          <a:lstStyle/>
          <a:p>
            <a:pPr marL="56107" defTabSz="685800">
              <a:spcBef>
                <a:spcPts val="160"/>
              </a:spcBef>
            </a:pPr>
            <a:r>
              <a:rPr lang="fr-FR" sz="78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sz="78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fr-FR" sz="78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78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jours</a:t>
            </a:r>
          </a:p>
        </p:txBody>
      </p:sp>
      <p:sp>
        <p:nvSpPr>
          <p:cNvPr id="41" name="object 41"/>
          <p:cNvSpPr/>
          <p:nvPr/>
        </p:nvSpPr>
        <p:spPr>
          <a:xfrm>
            <a:off x="239629" y="3620774"/>
            <a:ext cx="226817" cy="227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86027" y="3620774"/>
            <a:ext cx="226821" cy="227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0321" y="3605575"/>
            <a:ext cx="1226959" cy="655316"/>
          </a:xfrm>
          <a:prstGeom prst="rect">
            <a:avLst/>
          </a:prstGeom>
        </p:spPr>
        <p:txBody>
          <a:bodyPr vert="horz" wrap="square" lIns="0" tIns="73985" rIns="0" bIns="0" rtlCol="0">
            <a:spAutoFit/>
          </a:bodyPr>
          <a:lstStyle/>
          <a:p>
            <a:pPr marL="9931" defTabSz="685800">
              <a:spcBef>
                <a:spcPts val="583"/>
              </a:spcBef>
            </a:pPr>
            <a:r>
              <a:rPr sz="704" b="1" spc="-4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Pédagogiques</a:t>
            </a:r>
          </a:p>
          <a:p>
            <a:pPr marL="11419" marR="436439" defTabSz="685800">
              <a:spcBef>
                <a:spcPts val="415"/>
              </a:spcBef>
            </a:pPr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Approches théoriques  Exemples concrets  </a:t>
            </a:r>
            <a:r>
              <a:rPr sz="547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Partages</a:t>
            </a:r>
            <a:r>
              <a:rPr sz="547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d’expériences</a:t>
            </a:r>
            <a:endParaRPr sz="54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19" marR="225916" defTabSz="685800"/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pédagogiques en</a:t>
            </a:r>
            <a:r>
              <a:rPr sz="547" spc="-7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 Jeux</a:t>
            </a:r>
            <a:r>
              <a:rPr sz="547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pédagogiques</a:t>
            </a:r>
            <a:endParaRPr sz="54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29312" y="3605578"/>
            <a:ext cx="1830479" cy="486936"/>
          </a:xfrm>
          <a:prstGeom prst="rect">
            <a:avLst/>
          </a:prstGeom>
        </p:spPr>
        <p:txBody>
          <a:bodyPr vert="horz" wrap="square" lIns="0" tIns="73985" rIns="0" bIns="0" rtlCol="0">
            <a:spAutoFit/>
          </a:bodyPr>
          <a:lstStyle/>
          <a:p>
            <a:pPr marL="9931" algn="just" defTabSz="685800">
              <a:spcBef>
                <a:spcPts val="583"/>
              </a:spcBef>
            </a:pPr>
            <a:r>
              <a:rPr sz="704" b="1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704" b="1" spc="-4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4" b="1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sz="70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13" marR="3973" algn="just" defTabSz="685800">
              <a:spcBef>
                <a:spcPts val="415"/>
              </a:spcBef>
            </a:pPr>
            <a:r>
              <a:rPr sz="547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L’animation </a:t>
            </a:r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intégralement assurée par  des experts </a:t>
            </a:r>
            <a:r>
              <a:rPr sz="547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SPACE, </a:t>
            </a:r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par des</a:t>
            </a:r>
            <a:r>
              <a:rPr sz="547" spc="-7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consultants  ayant une expertise pratique de ces  techniques dans</a:t>
            </a:r>
            <a:r>
              <a:rPr sz="547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7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l’aéronautique.</a:t>
            </a:r>
            <a:endParaRPr sz="54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1407" y="1191500"/>
            <a:ext cx="3133119" cy="1634191"/>
          </a:xfrm>
          <a:prstGeom prst="rect">
            <a:avLst/>
          </a:prstGeom>
        </p:spPr>
        <p:txBody>
          <a:bodyPr vert="horz" wrap="square" lIns="0" tIns="9931" rIns="0" bIns="0" rtlCol="0">
            <a:spAutoFit/>
          </a:bodyPr>
          <a:lstStyle/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Animateur d'ilot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Fondamentaux du Lean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de résolution de problèmes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Fondamentaux de la gestion de projet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Fondamentaux de la planification MRPII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incontournables managériaux d’un point de vue légal et opérationnel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Gemba</a:t>
            </a: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2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Profilage : Mieux se connaitre pour mieux communiquer	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visuel de la performance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de développement personnel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de managers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individuel et en groupe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du mémoire et de la soutenance CQPM</a:t>
            </a:r>
          </a:p>
          <a:p>
            <a:pPr marL="85400" indent="-75471" algn="just" defTabSz="685800">
              <a:spcBef>
                <a:spcPts val="79"/>
              </a:spcBef>
              <a:buFont typeface="Frutiger-BoldCn"/>
              <a:buChar char="•"/>
              <a:tabLst>
                <a:tab pos="85400" algn="l"/>
              </a:tabLst>
            </a:pPr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Final </a:t>
            </a:r>
            <a:endParaRPr lang="fr-FR" sz="626" spc="-1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DA9DE027-4903-494F-A042-BB1EAB6F81E0}"/>
              </a:ext>
            </a:extLst>
          </p:cNvPr>
          <p:cNvGrpSpPr/>
          <p:nvPr/>
        </p:nvGrpSpPr>
        <p:grpSpPr>
          <a:xfrm>
            <a:off x="3048512" y="3133200"/>
            <a:ext cx="490421" cy="258042"/>
            <a:chOff x="4149189" y="3985321"/>
            <a:chExt cx="627169" cy="329994"/>
          </a:xfrm>
        </p:grpSpPr>
        <p:sp>
          <p:nvSpPr>
            <p:cNvPr id="48" name="object 48"/>
            <p:cNvSpPr txBox="1"/>
            <p:nvPr/>
          </p:nvSpPr>
          <p:spPr>
            <a:xfrm rot="325106">
              <a:off x="4149189" y="3985321"/>
              <a:ext cx="627169" cy="983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defTabSz="685800">
                <a:lnSpc>
                  <a:spcPts val="626"/>
                </a:lnSpc>
              </a:pPr>
              <a:r>
                <a:rPr sz="860" baseline="3472" dirty="0">
                  <a:solidFill>
                    <a:srgbClr val="D82A42"/>
                  </a:solidFill>
                  <a:latin typeface="Frutiger-Cn"/>
                  <a:cs typeface="Frutiger-Cn"/>
                </a:rPr>
                <a:t>FORM</a:t>
              </a:r>
              <a:r>
                <a:rPr sz="860" spc="-65" baseline="3472" dirty="0">
                  <a:solidFill>
                    <a:srgbClr val="D82A42"/>
                  </a:solidFill>
                  <a:latin typeface="Frutiger-Cn"/>
                  <a:cs typeface="Frutiger-Cn"/>
                </a:rPr>
                <a:t>A</a:t>
              </a:r>
              <a:r>
                <a:rPr sz="547" dirty="0">
                  <a:solidFill>
                    <a:srgbClr val="D82A42"/>
                  </a:solidFill>
                  <a:latin typeface="Frutiger-Cn"/>
                  <a:cs typeface="Frutiger-Cn"/>
                </a:rPr>
                <a:t>TION</a:t>
              </a:r>
              <a:endParaRPr sz="547" dirty="0">
                <a:solidFill>
                  <a:prstClr val="black"/>
                </a:solidFill>
                <a:latin typeface="Frutiger-Cn"/>
                <a:cs typeface="Frutiger-Cn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 rot="300000">
              <a:off x="4199593" y="4061948"/>
              <a:ext cx="503330" cy="1311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defTabSz="685800">
                <a:lnSpc>
                  <a:spcPts val="782"/>
                </a:lnSpc>
              </a:pPr>
              <a:r>
                <a:rPr sz="626" b="1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ELIGIBLE</a:t>
              </a:r>
              <a:endParaRPr sz="626" dirty="0">
                <a:solidFill>
                  <a:prstClr val="black"/>
                </a:solidFill>
                <a:latin typeface="Frutiger-BlackCn"/>
                <a:cs typeface="Frutiger-BlackCn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 rot="300000">
              <a:off x="4184636" y="4184117"/>
              <a:ext cx="493722" cy="1311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defTabSz="685800">
                <a:lnSpc>
                  <a:spcPts val="782"/>
                </a:lnSpc>
              </a:pPr>
              <a:r>
                <a:rPr sz="782" b="1" spc="-8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AU</a:t>
              </a:r>
              <a:r>
                <a:rPr sz="782" b="1" spc="-79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 </a:t>
              </a:r>
              <a:r>
                <a:rPr lang="fr-FR" sz="782" b="1" spc="-79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C</a:t>
              </a:r>
              <a:r>
                <a:rPr sz="782" b="1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PF</a:t>
              </a:r>
              <a:endParaRPr sz="782" dirty="0">
                <a:solidFill>
                  <a:prstClr val="black"/>
                </a:solidFill>
                <a:latin typeface="Frutiger-BlackCn"/>
                <a:cs typeface="Frutiger-BlackCn"/>
              </a:endParaRPr>
            </a:p>
          </p:txBody>
        </p:sp>
      </p:grpSp>
      <p:sp>
        <p:nvSpPr>
          <p:cNvPr id="51" name="object 51"/>
          <p:cNvSpPr/>
          <p:nvPr/>
        </p:nvSpPr>
        <p:spPr>
          <a:xfrm>
            <a:off x="4499521" y="877933"/>
            <a:ext cx="134792" cy="13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lang="fr-FR" sz="1235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18800" y="8361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1233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260797" y="8361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1233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5A3DD37A-C2D8-854A-B807-0DA9289F1914}"/>
              </a:ext>
            </a:extLst>
          </p:cNvPr>
          <p:cNvSpPr txBox="1"/>
          <p:nvPr/>
        </p:nvSpPr>
        <p:spPr>
          <a:xfrm>
            <a:off x="281490" y="3035374"/>
            <a:ext cx="2641596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66" marR="3973" defTabSz="685800"/>
            <a:r>
              <a:rPr lang="fr-FR" sz="782" b="1" spc="-8" dirty="0">
                <a:solidFill>
                  <a:srgbClr val="C00000"/>
                </a:solidFill>
                <a:latin typeface="Frutiger-BlackCn"/>
                <a:cs typeface="Frutiger-BlackCn"/>
              </a:rPr>
              <a:t>Parcours</a:t>
            </a:r>
            <a:r>
              <a:rPr lang="fr-FR" sz="782" b="1" spc="-32" dirty="0">
                <a:solidFill>
                  <a:srgbClr val="C00000"/>
                </a:solidFill>
                <a:latin typeface="Frutiger-BlackCn"/>
                <a:cs typeface="Frutiger-BlackCn"/>
              </a:rPr>
              <a:t> </a:t>
            </a:r>
            <a:r>
              <a:rPr lang="fr-FR" sz="782" b="1" spc="-4" dirty="0">
                <a:solidFill>
                  <a:srgbClr val="C00000"/>
                </a:solidFill>
                <a:latin typeface="Frutiger-BlackCn"/>
                <a:cs typeface="Frutiger-BlackCn"/>
              </a:rPr>
              <a:t>certifiant  </a:t>
            </a:r>
          </a:p>
          <a:p>
            <a:pPr marL="4966" marR="3973" defTabSz="685800"/>
            <a:r>
              <a:rPr lang="fr-FR" sz="782" b="1" spc="-11" dirty="0">
                <a:solidFill>
                  <a:srgbClr val="C00000"/>
                </a:solidFill>
                <a:latin typeface="Frutiger-BlackCn"/>
                <a:cs typeface="Frutiger-BlackCn"/>
              </a:rPr>
              <a:t>Total </a:t>
            </a:r>
            <a:r>
              <a:rPr lang="fr-FR" sz="782" b="1" dirty="0">
                <a:solidFill>
                  <a:srgbClr val="C00000"/>
                </a:solidFill>
                <a:latin typeface="Frutiger-BlackCn"/>
                <a:cs typeface="Frutiger-BlackCn"/>
              </a:rPr>
              <a:t>27</a:t>
            </a:r>
            <a:r>
              <a:rPr lang="fr-FR" sz="782" b="1" spc="-35" dirty="0">
                <a:solidFill>
                  <a:srgbClr val="C00000"/>
                </a:solidFill>
                <a:latin typeface="Frutiger-BlackCn"/>
                <a:cs typeface="Frutiger-BlackCn"/>
              </a:rPr>
              <a:t> </a:t>
            </a:r>
            <a:r>
              <a:rPr lang="fr-FR" sz="782" b="1" spc="-8" dirty="0">
                <a:solidFill>
                  <a:srgbClr val="C00000"/>
                </a:solidFill>
                <a:latin typeface="Frutiger-BlackCn"/>
                <a:cs typeface="Frutiger-BlackCn"/>
              </a:rPr>
              <a:t>jours</a:t>
            </a:r>
            <a:r>
              <a:rPr lang="fr-FR" sz="782" spc="-8" dirty="0">
                <a:solidFill>
                  <a:srgbClr val="C00000"/>
                </a:solidFill>
                <a:latin typeface="Frutiger-BlackCn"/>
                <a:cs typeface="Frutiger-BlackCn"/>
              </a:rPr>
              <a:t> </a:t>
            </a:r>
            <a:r>
              <a:rPr lang="fr-FR" sz="782" b="1" dirty="0">
                <a:solidFill>
                  <a:srgbClr val="C00000"/>
                </a:solidFill>
                <a:latin typeface="Frutiger-BlackCn"/>
                <a:cs typeface="Frutiger-BlackCn"/>
              </a:rPr>
              <a:t>sur une période de 9</a:t>
            </a:r>
            <a:r>
              <a:rPr lang="fr-FR" sz="782" b="1" spc="-79" dirty="0">
                <a:solidFill>
                  <a:srgbClr val="C00000"/>
                </a:solidFill>
                <a:latin typeface="Frutiger-BlackCn"/>
                <a:cs typeface="Frutiger-BlackCn"/>
              </a:rPr>
              <a:t> </a:t>
            </a:r>
            <a:r>
              <a:rPr lang="fr-FR" sz="782" b="1" dirty="0">
                <a:solidFill>
                  <a:srgbClr val="C00000"/>
                </a:solidFill>
                <a:latin typeface="Frutiger-BlackCn"/>
                <a:cs typeface="Frutiger-BlackCn"/>
              </a:rPr>
              <a:t>mois environ</a:t>
            </a:r>
          </a:p>
          <a:p>
            <a:pPr marL="4966" marR="3973" defTabSz="685800"/>
            <a:r>
              <a:rPr lang="fr-FR" sz="782" b="1" dirty="0">
                <a:solidFill>
                  <a:srgbClr val="C00000"/>
                </a:solidFill>
                <a:latin typeface="Frutiger-BlackCn"/>
                <a:cs typeface="Frutiger-BlackCn"/>
              </a:rPr>
              <a:t>Taux de réussite à l’examen :  NEW ! </a:t>
            </a:r>
            <a:endParaRPr lang="fr-FR" sz="782" dirty="0">
              <a:solidFill>
                <a:srgbClr val="C00000"/>
              </a:solidFill>
              <a:latin typeface="Frutiger-BlackCn"/>
              <a:cs typeface="Frutiger-BlackCn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1EE1E1A-B9FC-4E4B-868E-7015B4ED726A}"/>
              </a:ext>
            </a:extLst>
          </p:cNvPr>
          <p:cNvSpPr/>
          <p:nvPr/>
        </p:nvSpPr>
        <p:spPr>
          <a:xfrm>
            <a:off x="3036670" y="2988850"/>
            <a:ext cx="488733" cy="48873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235">
              <a:solidFill>
                <a:prstClr val="white"/>
              </a:solidFill>
            </a:endParaRP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B05EF7BE-C170-4C4E-B930-B940109B83F8}"/>
              </a:ext>
            </a:extLst>
          </p:cNvPr>
          <p:cNvSpPr/>
          <p:nvPr/>
        </p:nvSpPr>
        <p:spPr>
          <a:xfrm>
            <a:off x="1" y="4869826"/>
            <a:ext cx="3982611" cy="193787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id="{FC0804DF-8DC8-4347-930E-A9E347B6F8DF}"/>
              </a:ext>
            </a:extLst>
          </p:cNvPr>
          <p:cNvSpPr/>
          <p:nvPr/>
        </p:nvSpPr>
        <p:spPr>
          <a:xfrm flipV="1">
            <a:off x="1" y="804837"/>
            <a:ext cx="7829339" cy="34289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79" name="object 7">
            <a:extLst>
              <a:ext uri="{FF2B5EF4-FFF2-40B4-BE49-F238E27FC236}">
                <a16:creationId xmlns:a16="http://schemas.microsoft.com/office/drawing/2014/main" id="{B64FD798-B3BD-A14F-8FFC-38847AC167EF}"/>
              </a:ext>
            </a:extLst>
          </p:cNvPr>
          <p:cNvSpPr/>
          <p:nvPr/>
        </p:nvSpPr>
        <p:spPr>
          <a:xfrm flipV="1">
            <a:off x="0" y="3510424"/>
            <a:ext cx="4342040" cy="34289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F8187B-0C15-CE4D-93A7-D5DB658DBE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9563" y="242765"/>
            <a:ext cx="422258" cy="4222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02F085-5ABB-F843-A5C4-79FC4C118595}"/>
              </a:ext>
            </a:extLst>
          </p:cNvPr>
          <p:cNvSpPr txBox="1"/>
          <p:nvPr/>
        </p:nvSpPr>
        <p:spPr>
          <a:xfrm>
            <a:off x="4868857" y="654272"/>
            <a:ext cx="536267" cy="1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626" b="1" dirty="0">
                <a:solidFill>
                  <a:srgbClr val="C00000"/>
                </a:solidFill>
                <a:latin typeface="Frutiger-BoldCn"/>
                <a:cs typeface="Frutiger-BoldCn"/>
              </a:rPr>
              <a:t>Coût</a:t>
            </a:r>
            <a:endParaRPr lang="fr-FR" sz="626" dirty="0">
              <a:solidFill>
                <a:srgbClr val="C00000"/>
              </a:solidFill>
              <a:latin typeface="Frutiger-BoldCn"/>
              <a:cs typeface="Frutiger-BoldCn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9F0929D-6D25-414F-89AA-FA4656BEF52E}"/>
              </a:ext>
            </a:extLst>
          </p:cNvPr>
          <p:cNvSpPr/>
          <p:nvPr/>
        </p:nvSpPr>
        <p:spPr>
          <a:xfrm>
            <a:off x="7735442" y="18476"/>
            <a:ext cx="816237" cy="816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235">
              <a:solidFill>
                <a:prstClr val="white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E5AD0D-A33E-3C4C-9954-12533AFE06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48" y="126524"/>
            <a:ext cx="678316" cy="678316"/>
          </a:xfrm>
          <a:prstGeom prst="rect">
            <a:avLst/>
          </a:prstGeom>
        </p:spPr>
      </p:pic>
      <p:sp>
        <p:nvSpPr>
          <p:cNvPr id="69" name="object 7">
            <a:extLst>
              <a:ext uri="{FF2B5EF4-FFF2-40B4-BE49-F238E27FC236}">
                <a16:creationId xmlns:a16="http://schemas.microsoft.com/office/drawing/2014/main" id="{BAE94849-5350-4D4C-A64A-DF13D7BD8221}"/>
              </a:ext>
            </a:extLst>
          </p:cNvPr>
          <p:cNvSpPr/>
          <p:nvPr/>
        </p:nvSpPr>
        <p:spPr>
          <a:xfrm>
            <a:off x="4872861" y="4871741"/>
            <a:ext cx="3581576" cy="191873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pPr defTabSz="685800"/>
            <a:endParaRPr sz="1235">
              <a:solidFill>
                <a:prstClr val="black"/>
              </a:solidFill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88F5122-C7A4-49DD-9E16-8DA2EB79172F}"/>
              </a:ext>
            </a:extLst>
          </p:cNvPr>
          <p:cNvSpPr txBox="1"/>
          <p:nvPr/>
        </p:nvSpPr>
        <p:spPr>
          <a:xfrm>
            <a:off x="7160878" y="4929933"/>
            <a:ext cx="623163" cy="1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46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 12/2023</a:t>
            </a: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6CF6D0A2-1168-47A8-95A2-F586E07FB4AE}"/>
              </a:ext>
            </a:extLst>
          </p:cNvPr>
          <p:cNvSpPr txBox="1"/>
          <p:nvPr/>
        </p:nvSpPr>
        <p:spPr>
          <a:xfrm>
            <a:off x="518195" y="4252190"/>
            <a:ext cx="1686795" cy="553676"/>
          </a:xfrm>
          <a:prstGeom prst="rect">
            <a:avLst/>
          </a:prstGeom>
        </p:spPr>
        <p:txBody>
          <a:bodyPr vert="horz" wrap="square" lIns="0" tIns="85406" rIns="0" bIns="0" rtlCol="0">
            <a:spAutoFit/>
          </a:bodyPr>
          <a:lstStyle/>
          <a:p>
            <a:pPr marL="9931" algn="just" defTabSz="685800">
              <a:spcBef>
                <a:spcPts val="672"/>
              </a:spcBef>
            </a:pPr>
            <a:r>
              <a:rPr lang="fr-FR" sz="704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r>
              <a:rPr sz="704" b="1" spc="-4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4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d’évaluation</a:t>
            </a:r>
            <a:endParaRPr sz="70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19" marR="34260" algn="just" defTabSz="685800">
              <a:lnSpc>
                <a:spcPts val="719"/>
              </a:lnSpc>
              <a:spcBef>
                <a:spcPts val="32"/>
              </a:spcBef>
            </a:pPr>
            <a:endParaRPr lang="fr-FR" sz="547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19" marR="34260" algn="just" defTabSz="685800">
              <a:lnSpc>
                <a:spcPts val="719"/>
              </a:lnSpc>
              <a:spcBef>
                <a:spcPts val="32"/>
              </a:spcBef>
            </a:pPr>
            <a:r>
              <a:rPr lang="fr-FR" sz="54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Remise d’un mémoire basé sur un projet mené en entreprise. Soutenance à l’oral devant un jury de professionnels. </a:t>
            </a:r>
            <a:endParaRPr sz="54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44">
            <a:extLst>
              <a:ext uri="{FF2B5EF4-FFF2-40B4-BE49-F238E27FC236}">
                <a16:creationId xmlns:a16="http://schemas.microsoft.com/office/drawing/2014/main" id="{DD38EBBA-5B28-4159-B781-972BA5B6D178}"/>
              </a:ext>
            </a:extLst>
          </p:cNvPr>
          <p:cNvSpPr txBox="1"/>
          <p:nvPr/>
        </p:nvSpPr>
        <p:spPr>
          <a:xfrm>
            <a:off x="2229447" y="4147294"/>
            <a:ext cx="1830479" cy="732260"/>
          </a:xfrm>
          <a:prstGeom prst="rect">
            <a:avLst/>
          </a:prstGeom>
        </p:spPr>
        <p:txBody>
          <a:bodyPr vert="horz" wrap="square" lIns="0" tIns="73985" rIns="0" bIns="0" rtlCol="0">
            <a:spAutoFit/>
          </a:bodyPr>
          <a:lstStyle/>
          <a:p>
            <a:pPr marL="9931" algn="just" defTabSz="685800">
              <a:spcBef>
                <a:spcPts val="583"/>
              </a:spcBef>
            </a:pPr>
            <a:r>
              <a:rPr lang="fr-FR" sz="704" b="1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</a:t>
            </a:r>
            <a:endParaRPr lang="fr-FR" sz="70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1" algn="just" defTabSz="685800">
              <a:spcBef>
                <a:spcPts val="583"/>
              </a:spcBef>
            </a:pPr>
            <a:r>
              <a:rPr lang="fr-FR" sz="547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 et délai : Bulletin d’inscription à compléter et à nous retourner au plus tard une semaine avant le démarrage </a:t>
            </a:r>
            <a:br>
              <a:rPr lang="fr-FR" sz="547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Personnes Handicapées : nous contacter pour déterminer l’aménagement à mettre en place. </a:t>
            </a:r>
            <a:endParaRPr lang="fr-FR" sz="547" spc="-8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13" marR="3973" algn="just" defTabSz="685800">
              <a:spcBef>
                <a:spcPts val="415"/>
              </a:spcBef>
            </a:pPr>
            <a:endParaRPr lang="fr-FR" sz="54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8A41CA8D-C27D-CF42-2753-E25699220976}"/>
              </a:ext>
            </a:extLst>
          </p:cNvPr>
          <p:cNvSpPr txBox="1"/>
          <p:nvPr/>
        </p:nvSpPr>
        <p:spPr>
          <a:xfrm>
            <a:off x="7850187" y="794020"/>
            <a:ext cx="577338" cy="1658018"/>
          </a:xfrm>
          <a:prstGeom prst="rect">
            <a:avLst/>
          </a:prstGeom>
        </p:spPr>
        <p:txBody>
          <a:bodyPr vert="vert270" wrap="square" lIns="0" tIns="2483" rIns="0" bIns="0" rtlCol="0">
            <a:spAutoFit/>
          </a:bodyPr>
          <a:lstStyle/>
          <a:p>
            <a:pPr marL="9931" marR="3973" defTabSz="685800">
              <a:spcBef>
                <a:spcPts val="20"/>
              </a:spcBef>
            </a:pPr>
            <a:r>
              <a:rPr lang="fr-FR" sz="938" b="1" dirty="0">
                <a:solidFill>
                  <a:prstClr val="white"/>
                </a:solidFill>
                <a:latin typeface="Frutiger-BoldCn"/>
                <a:cs typeface="Frutiger-BoldCn"/>
              </a:rPr>
              <a:t>Tarifs Inter par personne : </a:t>
            </a:r>
          </a:p>
          <a:p>
            <a:pPr marL="9931" marR="3973" defTabSz="685800">
              <a:spcBef>
                <a:spcPts val="20"/>
              </a:spcBef>
            </a:pPr>
            <a:r>
              <a:rPr lang="fr-FR" sz="938" b="1" dirty="0">
                <a:solidFill>
                  <a:prstClr val="white"/>
                </a:solidFill>
                <a:latin typeface="Frutiger-BoldCn"/>
                <a:cs typeface="Frutiger-BoldCn"/>
              </a:rPr>
              <a:t>Membre Associé : 7000 € </a:t>
            </a:r>
          </a:p>
          <a:p>
            <a:pPr marL="9931" marR="3973" defTabSz="685800">
              <a:spcBef>
                <a:spcPts val="20"/>
              </a:spcBef>
            </a:pPr>
            <a:r>
              <a:rPr lang="fr-FR" sz="938" b="1" dirty="0">
                <a:solidFill>
                  <a:prstClr val="white"/>
                </a:solidFill>
                <a:latin typeface="Frutiger-BoldCn"/>
                <a:cs typeface="Frutiger-BoldCn"/>
              </a:rPr>
              <a:t>Membre Exécutif : 8500 € </a:t>
            </a:r>
          </a:p>
          <a:p>
            <a:pPr marL="9931" marR="3973" defTabSz="685800">
              <a:spcBef>
                <a:spcPts val="20"/>
              </a:spcBef>
            </a:pPr>
            <a:r>
              <a:rPr lang="fr-FR" sz="938" b="1" dirty="0">
                <a:solidFill>
                  <a:prstClr val="white"/>
                </a:solidFill>
                <a:latin typeface="Frutiger-BoldCn"/>
                <a:cs typeface="Frutiger-BoldCn"/>
              </a:rPr>
              <a:t>Non-membre : 8500€</a:t>
            </a:r>
          </a:p>
        </p:txBody>
      </p:sp>
      <p:sp>
        <p:nvSpPr>
          <p:cNvPr id="18" name="object 36">
            <a:extLst>
              <a:ext uri="{FF2B5EF4-FFF2-40B4-BE49-F238E27FC236}">
                <a16:creationId xmlns:a16="http://schemas.microsoft.com/office/drawing/2014/main" id="{D83CC08F-FF64-EDB4-0BA4-E93C65407B3E}"/>
              </a:ext>
            </a:extLst>
          </p:cNvPr>
          <p:cNvSpPr txBox="1"/>
          <p:nvPr/>
        </p:nvSpPr>
        <p:spPr>
          <a:xfrm>
            <a:off x="7849190" y="2501749"/>
            <a:ext cx="602729" cy="1727417"/>
          </a:xfrm>
          <a:prstGeom prst="rect">
            <a:avLst/>
          </a:prstGeom>
        </p:spPr>
        <p:txBody>
          <a:bodyPr vert="vert270" wrap="square" lIns="0" tIns="3476" rIns="0" bIns="0" rtlCol="0">
            <a:spAutoFit/>
          </a:bodyPr>
          <a:lstStyle/>
          <a:p>
            <a:pPr marL="9931" defTabSz="685800">
              <a:lnSpc>
                <a:spcPts val="1111"/>
              </a:lnSpc>
              <a:spcBef>
                <a:spcPts val="28"/>
              </a:spcBef>
            </a:pPr>
            <a:r>
              <a:rPr lang="fr-FR" sz="938" b="1" spc="-4" dirty="0">
                <a:solidFill>
                  <a:srgbClr val="FFFFFF"/>
                </a:solidFill>
                <a:latin typeface="Frutiger-BlackCn"/>
                <a:cs typeface="Frutiger-BlackCn"/>
              </a:rPr>
              <a:t>Organisation </a:t>
            </a:r>
            <a:r>
              <a:rPr lang="fr-FR" sz="938" b="1" dirty="0">
                <a:solidFill>
                  <a:srgbClr val="FFFFFF"/>
                </a:solidFill>
                <a:latin typeface="Frutiger-BlackCn"/>
                <a:cs typeface="Frutiger-BlackCn"/>
              </a:rPr>
              <a:t>et</a:t>
            </a:r>
            <a:r>
              <a:rPr lang="fr-FR" sz="938" b="1" spc="-4" dirty="0">
                <a:solidFill>
                  <a:srgbClr val="FFFFFF"/>
                </a:solidFill>
                <a:latin typeface="Frutiger-BlackCn"/>
                <a:cs typeface="Frutiger-BlackCn"/>
              </a:rPr>
              <a:t> </a:t>
            </a:r>
            <a:r>
              <a:rPr lang="fr-FR" sz="938" b="1" dirty="0">
                <a:solidFill>
                  <a:srgbClr val="FFFFFF"/>
                </a:solidFill>
                <a:latin typeface="Frutiger-BlackCn"/>
                <a:cs typeface="Frutiger-BlackCn"/>
              </a:rPr>
              <a:t>durée</a:t>
            </a:r>
            <a:endParaRPr lang="fr-FR" sz="938" dirty="0">
              <a:solidFill>
                <a:prstClr val="black"/>
              </a:solidFill>
              <a:latin typeface="Frutiger-BlackCn"/>
              <a:cs typeface="Frutiger-BlackCn"/>
            </a:endParaRPr>
          </a:p>
          <a:p>
            <a:pPr marL="9931" marR="3973" indent="9931" defTabSz="685800">
              <a:lnSpc>
                <a:spcPts val="938"/>
              </a:lnSpc>
              <a:spcBef>
                <a:spcPts val="16"/>
              </a:spcBef>
            </a:pPr>
            <a:r>
              <a:rPr lang="fr-FR" sz="938" b="1" dirty="0">
                <a:solidFill>
                  <a:srgbClr val="FFFFFF"/>
                </a:solidFill>
                <a:latin typeface="Frutiger-BoldCn"/>
                <a:cs typeface="Frutiger-BoldCn"/>
              </a:rPr>
              <a:t>27 </a:t>
            </a:r>
            <a:r>
              <a:rPr lang="fr-FR" sz="938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jours </a:t>
            </a:r>
            <a:r>
              <a:rPr lang="fr-FR" sz="938" b="1" dirty="0">
                <a:solidFill>
                  <a:srgbClr val="FFFFFF"/>
                </a:solidFill>
                <a:latin typeface="Frutiger-BoldCn"/>
                <a:cs typeface="Frutiger-BoldCn"/>
              </a:rPr>
              <a:t>-189 H</a:t>
            </a:r>
          </a:p>
          <a:p>
            <a:pPr marL="9931" marR="3973" indent="9931" defTabSz="685800">
              <a:lnSpc>
                <a:spcPts val="938"/>
              </a:lnSpc>
              <a:spcBef>
                <a:spcPts val="16"/>
              </a:spcBef>
            </a:pPr>
            <a:r>
              <a:rPr lang="fr-FR" sz="938" b="1" spc="-8" dirty="0">
                <a:solidFill>
                  <a:srgbClr val="FFFFFF"/>
                </a:solidFill>
                <a:latin typeface="Frutiger-BoldCn"/>
                <a:cs typeface="Frutiger-BoldCn"/>
              </a:rPr>
              <a:t>Parcours</a:t>
            </a:r>
            <a:r>
              <a:rPr lang="fr-FR" sz="938" b="1" spc="-39" dirty="0">
                <a:solidFill>
                  <a:srgbClr val="FFFFFF"/>
                </a:solidFill>
                <a:latin typeface="Frutiger-BoldCn"/>
                <a:cs typeface="Frutiger-BoldCn"/>
              </a:rPr>
              <a:t> </a:t>
            </a:r>
            <a:r>
              <a:rPr lang="fr-FR" sz="938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certifiant </a:t>
            </a:r>
          </a:p>
          <a:p>
            <a:pPr marL="9931" marR="3973" indent="9931" defTabSz="685800">
              <a:lnSpc>
                <a:spcPts val="938"/>
              </a:lnSpc>
              <a:spcBef>
                <a:spcPts val="16"/>
              </a:spcBef>
            </a:pPr>
            <a:r>
              <a:rPr lang="fr-FR" sz="938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Dates : </a:t>
            </a:r>
            <a:r>
              <a:rPr lang="fr-FR" sz="938" b="1" spc="-4" dirty="0">
                <a:solidFill>
                  <a:srgbClr val="FFFFFF"/>
                </a:solidFill>
                <a:latin typeface="Frutiger-BoldCn"/>
                <a:cs typeface="Arial" panose="020B0604020202020204" pitchFamily="34" charset="0"/>
              </a:rPr>
              <a:t>www.space-aero.org</a:t>
            </a:r>
            <a:endParaRPr lang="fr-FR" sz="938" b="1" spc="-4" dirty="0">
              <a:solidFill>
                <a:srgbClr val="FFFFFF"/>
              </a:solidFill>
              <a:latin typeface="Frutiger-BoldCn"/>
              <a:cs typeface="Frutiger-BoldCn"/>
            </a:endParaRPr>
          </a:p>
          <a:p>
            <a:pPr marL="9931" marR="3973" indent="9931" defTabSz="685800">
              <a:lnSpc>
                <a:spcPts val="938"/>
              </a:lnSpc>
              <a:spcBef>
                <a:spcPts val="16"/>
              </a:spcBef>
            </a:pPr>
            <a:r>
              <a:rPr lang="fr-FR" sz="938" b="1" dirty="0">
                <a:solidFill>
                  <a:srgbClr val="FFFFFF"/>
                </a:solidFill>
                <a:latin typeface="Frutiger-BoldCn"/>
                <a:cs typeface="Frutiger-BoldCn"/>
              </a:rPr>
              <a:t>INTER ou</a:t>
            </a:r>
            <a:r>
              <a:rPr lang="fr-FR" sz="938" b="1" spc="-8" dirty="0">
                <a:solidFill>
                  <a:srgbClr val="FFFFFF"/>
                </a:solidFill>
                <a:latin typeface="Frutiger-BoldCn"/>
                <a:cs typeface="Frutiger-BoldCn"/>
              </a:rPr>
              <a:t> </a:t>
            </a:r>
            <a:r>
              <a:rPr lang="fr-FR" sz="938" b="1" dirty="0">
                <a:solidFill>
                  <a:srgbClr val="FFFFFF"/>
                </a:solidFill>
                <a:latin typeface="Frutiger-BoldCn"/>
                <a:cs typeface="Frutiger-BoldCn"/>
              </a:rPr>
              <a:t>INTRA</a:t>
            </a:r>
            <a:endParaRPr lang="fr-FR" sz="938" dirty="0">
              <a:solidFill>
                <a:prstClr val="black"/>
              </a:solidFill>
              <a:latin typeface="Frutiger-BoldCn"/>
              <a:cs typeface="Frutiger-BoldCn"/>
            </a:endParaRPr>
          </a:p>
        </p:txBody>
      </p:sp>
      <p:sp>
        <p:nvSpPr>
          <p:cNvPr id="23" name="object 47">
            <a:extLst>
              <a:ext uri="{FF2B5EF4-FFF2-40B4-BE49-F238E27FC236}">
                <a16:creationId xmlns:a16="http://schemas.microsoft.com/office/drawing/2014/main" id="{AF855641-B88C-04F7-99E0-D23CD2A92439}"/>
              </a:ext>
            </a:extLst>
          </p:cNvPr>
          <p:cNvSpPr txBox="1"/>
          <p:nvPr/>
        </p:nvSpPr>
        <p:spPr>
          <a:xfrm>
            <a:off x="7929447" y="2443171"/>
            <a:ext cx="433482" cy="118391"/>
          </a:xfrm>
          <a:prstGeom prst="rect">
            <a:avLst/>
          </a:prstGeom>
        </p:spPr>
        <p:txBody>
          <a:bodyPr vert="horz" wrap="square" lIns="0" tIns="9931" rIns="0" bIns="0" rtlCol="0">
            <a:spAutoFit/>
          </a:bodyPr>
          <a:lstStyle/>
          <a:p>
            <a:pPr marL="9931" defTabSz="685800">
              <a:spcBef>
                <a:spcPts val="79"/>
              </a:spcBef>
              <a:tabLst>
                <a:tab pos="422537" algn="l"/>
              </a:tabLst>
            </a:pPr>
            <a:r>
              <a:rPr lang="fr-FR" sz="704" u="dash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Frutiger-Cn"/>
                <a:cs typeface="Frutiger-Cn"/>
              </a:rPr>
              <a:t> 	</a:t>
            </a:r>
            <a:endParaRPr lang="fr-FR" sz="704" dirty="0">
              <a:solidFill>
                <a:prstClr val="black"/>
              </a:solidFill>
              <a:latin typeface="Frutiger-Cn"/>
              <a:cs typeface="Frutiger-Cn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DC42CE-E40C-91CF-A2FB-6A02BFEAEFF6}"/>
              </a:ext>
            </a:extLst>
          </p:cNvPr>
          <p:cNvSpPr txBox="1"/>
          <p:nvPr/>
        </p:nvSpPr>
        <p:spPr>
          <a:xfrm>
            <a:off x="3578648" y="4891911"/>
            <a:ext cx="1830478" cy="1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6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: conseilformation@space-aero.org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AADE906-717A-72EE-239F-33E307F5A2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49" y="4809254"/>
            <a:ext cx="485228" cy="126046"/>
          </a:xfrm>
          <a:prstGeom prst="rect">
            <a:avLst/>
          </a:prstGeom>
        </p:spPr>
      </p:pic>
      <p:sp>
        <p:nvSpPr>
          <p:cNvPr id="24" name="object 51">
            <a:extLst>
              <a:ext uri="{FF2B5EF4-FFF2-40B4-BE49-F238E27FC236}">
                <a16:creationId xmlns:a16="http://schemas.microsoft.com/office/drawing/2014/main" id="{4F8A3FCE-D963-C7B9-A601-AD002A521FBC}"/>
              </a:ext>
            </a:extLst>
          </p:cNvPr>
          <p:cNvSpPr/>
          <p:nvPr/>
        </p:nvSpPr>
        <p:spPr>
          <a:xfrm>
            <a:off x="4505565" y="1628782"/>
            <a:ext cx="134792" cy="13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lang="fr-FR" sz="1235">
              <a:solidFill>
                <a:prstClr val="black"/>
              </a:solidFill>
            </a:endParaRPr>
          </a:p>
        </p:txBody>
      </p:sp>
      <p:sp>
        <p:nvSpPr>
          <p:cNvPr id="25" name="object 51">
            <a:extLst>
              <a:ext uri="{FF2B5EF4-FFF2-40B4-BE49-F238E27FC236}">
                <a16:creationId xmlns:a16="http://schemas.microsoft.com/office/drawing/2014/main" id="{1C7A49EA-E482-9D52-DA4F-26C22DF279F2}"/>
              </a:ext>
            </a:extLst>
          </p:cNvPr>
          <p:cNvSpPr/>
          <p:nvPr/>
        </p:nvSpPr>
        <p:spPr>
          <a:xfrm>
            <a:off x="4505564" y="2967978"/>
            <a:ext cx="134792" cy="13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lang="fr-FR" sz="1235">
              <a:solidFill>
                <a:prstClr val="black"/>
              </a:solidFill>
            </a:endParaRPr>
          </a:p>
        </p:txBody>
      </p:sp>
      <p:sp>
        <p:nvSpPr>
          <p:cNvPr id="26" name="object 51">
            <a:extLst>
              <a:ext uri="{FF2B5EF4-FFF2-40B4-BE49-F238E27FC236}">
                <a16:creationId xmlns:a16="http://schemas.microsoft.com/office/drawing/2014/main" id="{992ACB06-090F-5B9A-CEB9-D0299F84B84B}"/>
              </a:ext>
            </a:extLst>
          </p:cNvPr>
          <p:cNvSpPr/>
          <p:nvPr/>
        </p:nvSpPr>
        <p:spPr>
          <a:xfrm>
            <a:off x="4505563" y="3468613"/>
            <a:ext cx="134792" cy="13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lang="fr-FR" sz="1235">
              <a:solidFill>
                <a:prstClr val="black"/>
              </a:solidFill>
            </a:endParaRPr>
          </a:p>
        </p:txBody>
      </p:sp>
      <p:sp>
        <p:nvSpPr>
          <p:cNvPr id="27" name="object 51">
            <a:extLst>
              <a:ext uri="{FF2B5EF4-FFF2-40B4-BE49-F238E27FC236}">
                <a16:creationId xmlns:a16="http://schemas.microsoft.com/office/drawing/2014/main" id="{FF5450A8-2174-C5EC-9BE4-6AFE25C92499}"/>
              </a:ext>
            </a:extLst>
          </p:cNvPr>
          <p:cNvSpPr/>
          <p:nvPr/>
        </p:nvSpPr>
        <p:spPr>
          <a:xfrm>
            <a:off x="4499521" y="3869824"/>
            <a:ext cx="134792" cy="13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lang="fr-FR" sz="1235">
              <a:solidFill>
                <a:prstClr val="black"/>
              </a:solidFill>
            </a:endParaRPr>
          </a:p>
        </p:txBody>
      </p:sp>
      <p:sp>
        <p:nvSpPr>
          <p:cNvPr id="28" name="object 51">
            <a:extLst>
              <a:ext uri="{FF2B5EF4-FFF2-40B4-BE49-F238E27FC236}">
                <a16:creationId xmlns:a16="http://schemas.microsoft.com/office/drawing/2014/main" id="{6CE60A05-EA68-715B-E70E-E2466D9670B9}"/>
              </a:ext>
            </a:extLst>
          </p:cNvPr>
          <p:cNvSpPr/>
          <p:nvPr/>
        </p:nvSpPr>
        <p:spPr>
          <a:xfrm>
            <a:off x="4499520" y="4378831"/>
            <a:ext cx="134792" cy="13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lang="fr-FR" sz="1235">
              <a:solidFill>
                <a:prstClr val="black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F0EE814-DCE5-D5E0-B842-774983F13186}"/>
              </a:ext>
            </a:extLst>
          </p:cNvPr>
          <p:cNvSpPr txBox="1"/>
          <p:nvPr/>
        </p:nvSpPr>
        <p:spPr>
          <a:xfrm>
            <a:off x="7829339" y="4302671"/>
            <a:ext cx="664787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788" b="1" dirty="0">
                <a:solidFill>
                  <a:prstClr val="white"/>
                </a:solidFill>
              </a:rPr>
              <a:t>Taux de satisfaction2023 </a:t>
            </a:r>
            <a:r>
              <a:rPr lang="fr-FR" sz="788" b="1">
                <a:solidFill>
                  <a:prstClr val="white"/>
                </a:solidFill>
              </a:rPr>
              <a:t>: </a:t>
            </a:r>
          </a:p>
          <a:p>
            <a:pPr algn="ctr" defTabSz="685800"/>
            <a:r>
              <a:rPr lang="fr-FR" sz="788" b="1">
                <a:solidFill>
                  <a:prstClr val="white"/>
                </a:solidFill>
              </a:rPr>
              <a:t>NEW </a:t>
            </a:r>
            <a:r>
              <a:rPr lang="fr-FR" sz="788" b="1" dirty="0">
                <a:solidFill>
                  <a:prstClr val="white"/>
                </a:solidFill>
              </a:rPr>
              <a:t>!  </a:t>
            </a:r>
          </a:p>
        </p:txBody>
      </p:sp>
      <p:sp>
        <p:nvSpPr>
          <p:cNvPr id="29" name="object 47">
            <a:extLst>
              <a:ext uri="{FF2B5EF4-FFF2-40B4-BE49-F238E27FC236}">
                <a16:creationId xmlns:a16="http://schemas.microsoft.com/office/drawing/2014/main" id="{A6DB33F8-5F58-C156-61C9-ADEE8B9D2D4E}"/>
              </a:ext>
            </a:extLst>
          </p:cNvPr>
          <p:cNvSpPr txBox="1"/>
          <p:nvPr/>
        </p:nvSpPr>
        <p:spPr>
          <a:xfrm>
            <a:off x="7950069" y="4218722"/>
            <a:ext cx="433482" cy="118391"/>
          </a:xfrm>
          <a:prstGeom prst="rect">
            <a:avLst/>
          </a:prstGeom>
        </p:spPr>
        <p:txBody>
          <a:bodyPr vert="horz" wrap="square" lIns="0" tIns="9931" rIns="0" bIns="0" rtlCol="0">
            <a:spAutoFit/>
          </a:bodyPr>
          <a:lstStyle/>
          <a:p>
            <a:pPr marL="9931" defTabSz="685800">
              <a:spcBef>
                <a:spcPts val="79"/>
              </a:spcBef>
              <a:tabLst>
                <a:tab pos="422537" algn="l"/>
              </a:tabLst>
            </a:pPr>
            <a:r>
              <a:rPr lang="fr-FR" sz="704" u="dash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Frutiger-Cn"/>
                <a:cs typeface="Frutiger-Cn"/>
              </a:rPr>
              <a:t> 	</a:t>
            </a:r>
            <a:endParaRPr lang="fr-FR" sz="704" dirty="0">
              <a:solidFill>
                <a:prstClr val="black"/>
              </a:solidFill>
              <a:latin typeface="Frutiger-Cn"/>
              <a:cs typeface="Frutiger-Cn"/>
            </a:endParaRPr>
          </a:p>
        </p:txBody>
      </p:sp>
    </p:spTree>
    <p:extLst>
      <p:ext uri="{BB962C8B-B14F-4D97-AF65-F5344CB8AC3E}">
        <p14:creationId xmlns:p14="http://schemas.microsoft.com/office/powerpoint/2010/main" val="40805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176D2B-01A6-4874-9F2E-BEEB4D7A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Modalités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5C3713-8467-430A-828A-8962F69F0D42}"/>
              </a:ext>
            </a:extLst>
          </p:cNvPr>
          <p:cNvSpPr txBox="1"/>
          <p:nvPr/>
        </p:nvSpPr>
        <p:spPr>
          <a:xfrm>
            <a:off x="508504" y="1895152"/>
            <a:ext cx="807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Equipe pédagogique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constituée d’experts</a:t>
            </a:r>
            <a:endParaRPr lang="fr-FR" sz="2000" dirty="0">
              <a:solidFill>
                <a:srgbClr val="103067"/>
              </a:solidFill>
              <a:latin typeface="+mj-lt"/>
              <a:cs typeface="Helvetica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D811CBB-2925-4676-BF27-C147F288A438}"/>
              </a:ext>
            </a:extLst>
          </p:cNvPr>
          <p:cNvGrpSpPr/>
          <p:nvPr/>
        </p:nvGrpSpPr>
        <p:grpSpPr>
          <a:xfrm>
            <a:off x="6708367" y="1017512"/>
            <a:ext cx="955367" cy="813889"/>
            <a:chOff x="3625351" y="3796013"/>
            <a:chExt cx="955367" cy="81388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4916DFB-B9C5-4774-8D90-036A6454EDB8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52670A8-4A73-4865-B079-29C382684142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JOURS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79AC2AF-096D-49C5-840E-62B6F9672BD3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27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3F86D2A-F4FC-411F-935E-183D142175F3}"/>
              </a:ext>
            </a:extLst>
          </p:cNvPr>
          <p:cNvGrpSpPr/>
          <p:nvPr/>
        </p:nvGrpSpPr>
        <p:grpSpPr>
          <a:xfrm>
            <a:off x="7611879" y="1018631"/>
            <a:ext cx="984125" cy="813889"/>
            <a:chOff x="3569787" y="3796013"/>
            <a:chExt cx="984125" cy="813889"/>
          </a:xfrm>
          <a:effectLst/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9D6773E-F72B-4AF1-BE92-9214C4B3566B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8B90D6E-EDB0-4A77-9B4F-C45CA7149BA4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MOIS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CE7AD27-8A48-4955-B4AE-16949BAE3BB1}"/>
                </a:ext>
              </a:extLst>
            </p:cNvPr>
            <p:cNvSpPr txBox="1"/>
            <p:nvPr/>
          </p:nvSpPr>
          <p:spPr>
            <a:xfrm rot="586919">
              <a:off x="3569787" y="3871539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sur </a:t>
              </a:r>
              <a:r>
                <a:rPr lang="fr-FR" sz="2400" b="1" kern="0" dirty="0">
                  <a:solidFill>
                    <a:prstClr val="white"/>
                  </a:solidFill>
                  <a:latin typeface="+mj-lt"/>
                  <a:cs typeface="Dubai" panose="020B0503030403030204" pitchFamily="34" charset="-78"/>
                </a:rPr>
                <a:t>9</a:t>
              </a:r>
              <a:endPara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Dubai" panose="020B0503030403030204" pitchFamily="34" charset="-78"/>
              </a:endParaRP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9705AF9-F6BE-40D7-B35E-49FE5F4F739E}"/>
              </a:ext>
            </a:extLst>
          </p:cNvPr>
          <p:cNvSpPr txBox="1"/>
          <p:nvPr/>
        </p:nvSpPr>
        <p:spPr>
          <a:xfrm>
            <a:off x="510180" y="2691733"/>
            <a:ext cx="548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Présentiel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C163D61-6B59-414C-9801-E569247B711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6312" y="2508267"/>
            <a:ext cx="828597" cy="82859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F875CE2-A4F4-4132-AB17-256099D1D053}"/>
              </a:ext>
            </a:extLst>
          </p:cNvPr>
          <p:cNvSpPr txBox="1"/>
          <p:nvPr/>
        </p:nvSpPr>
        <p:spPr>
          <a:xfrm>
            <a:off x="508504" y="3153398"/>
            <a:ext cx="894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103067"/>
              </a:solidFill>
              <a:highlight>
                <a:srgbClr val="FFFF00"/>
              </a:highlight>
              <a:latin typeface="+mj-lt"/>
              <a:cs typeface="Helvetica"/>
            </a:endParaRPr>
          </a:p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Formation action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Déploiement d’un projet d’amélioration continue tutoré dans votre structure</a:t>
            </a:r>
            <a:endParaRPr lang="fr-FR" sz="2000" dirty="0">
              <a:solidFill>
                <a:schemeClr val="tx2"/>
              </a:solidFill>
              <a:latin typeface="+mj-lt"/>
              <a:cs typeface="Helvetica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B886C0-6B8E-4F5F-B49A-59F2A7C143EF}"/>
              </a:ext>
            </a:extLst>
          </p:cNvPr>
          <p:cNvSpPr txBox="1"/>
          <p:nvPr/>
        </p:nvSpPr>
        <p:spPr>
          <a:xfrm>
            <a:off x="510180" y="4096731"/>
            <a:ext cx="846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Certification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de branche (mémoire + soutenance)</a:t>
            </a:r>
          </a:p>
        </p:txBody>
      </p:sp>
    </p:spTree>
    <p:extLst>
      <p:ext uri="{BB962C8B-B14F-4D97-AF65-F5344CB8AC3E}">
        <p14:creationId xmlns:p14="http://schemas.microsoft.com/office/powerpoint/2010/main" val="217736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2BD60E-74C0-4116-88AC-B97B95A7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Contacts et questions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DBBCB78-665E-429B-8D1D-E3093AE3E95A}"/>
              </a:ext>
            </a:extLst>
          </p:cNvPr>
          <p:cNvSpPr txBox="1">
            <a:spLocks/>
          </p:cNvSpPr>
          <p:nvPr/>
        </p:nvSpPr>
        <p:spPr>
          <a:xfrm>
            <a:off x="1970217" y="3437599"/>
            <a:ext cx="5494475" cy="11729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>
            <a:defPPr>
              <a:defRPr lang="fr-FR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Posez vos questions via </a:t>
            </a:r>
            <a:r>
              <a:rPr lang="fr-FR" sz="2000" kern="0" dirty="0">
                <a:solidFill>
                  <a:schemeClr val="tx2"/>
                </a:solidFill>
                <a:latin typeface="+mj-lt"/>
              </a:rPr>
              <a:t>le chat</a:t>
            </a:r>
            <a:endParaRPr kumimoji="0" lang="fr-FR" sz="2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93340" y="1433575"/>
            <a:ext cx="4226948" cy="1589651"/>
            <a:chOff x="550004" y="2870694"/>
            <a:chExt cx="4368837" cy="1589651"/>
          </a:xfrm>
        </p:grpSpPr>
        <p:grpSp>
          <p:nvGrpSpPr>
            <p:cNvPr id="9" name="Groupe 8"/>
            <p:cNvGrpSpPr/>
            <p:nvPr/>
          </p:nvGrpSpPr>
          <p:grpSpPr>
            <a:xfrm>
              <a:off x="550004" y="2870694"/>
              <a:ext cx="4368837" cy="1589651"/>
              <a:chOff x="69156" y="2899918"/>
              <a:chExt cx="4368837" cy="15896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7EA8CD-EAFF-4794-8FFC-F63313567D2C}"/>
                  </a:ext>
                </a:extLst>
              </p:cNvPr>
              <p:cNvSpPr/>
              <p:nvPr/>
            </p:nvSpPr>
            <p:spPr>
              <a:xfrm>
                <a:off x="69156" y="2899918"/>
                <a:ext cx="4368837" cy="5487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8D2EA3-2DC6-451C-86F2-01DA1436019F}"/>
                  </a:ext>
                </a:extLst>
              </p:cNvPr>
              <p:cNvSpPr/>
              <p:nvPr/>
            </p:nvSpPr>
            <p:spPr>
              <a:xfrm>
                <a:off x="148683" y="3448698"/>
                <a:ext cx="4147421" cy="1040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06" y="3464975"/>
              <a:ext cx="800701" cy="96549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7EA8CD-EAFF-4794-8FFC-F63313567D2C}"/>
                </a:ext>
              </a:extLst>
            </p:cNvPr>
            <p:cNvSpPr/>
            <p:nvPr/>
          </p:nvSpPr>
          <p:spPr>
            <a:xfrm>
              <a:off x="1485107" y="3621448"/>
              <a:ext cx="3203771" cy="54877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Marie TOUBIN</a:t>
              </a:r>
            </a:p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4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conseilformation@space-aero.org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92742"/>
              </p:ext>
            </p:extLst>
          </p:nvPr>
        </p:nvGraphicFramePr>
        <p:xfrm>
          <a:off x="643196" y="1552655"/>
          <a:ext cx="814851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MEMBRRES</a:t>
                      </a:r>
                      <a:r>
                        <a:rPr lang="fr-FR" baseline="0" dirty="0"/>
                        <a:t> ASSOCIES / NON-MEMBRE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MEMBRES EXECUTIFS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9546" y="788944"/>
            <a:ext cx="4855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000" dirty="0">
                <a:solidFill>
                  <a:srgbClr val="000000"/>
                </a:solidFill>
              </a:rPr>
              <a:t>Etudions ensemble votre projet formation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4665191" y="1433575"/>
            <a:ext cx="4251570" cy="1589651"/>
            <a:chOff x="4433918" y="980284"/>
            <a:chExt cx="4251570" cy="158965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r="12031"/>
            <a:stretch/>
          </p:blipFill>
          <p:spPr>
            <a:xfrm>
              <a:off x="4554771" y="1573654"/>
              <a:ext cx="799090" cy="965498"/>
            </a:xfrm>
            <a:prstGeom prst="rect">
              <a:avLst/>
            </a:prstGeom>
          </p:spPr>
        </p:pic>
        <p:grpSp>
          <p:nvGrpSpPr>
            <p:cNvPr id="13" name="Groupe 12"/>
            <p:cNvGrpSpPr/>
            <p:nvPr/>
          </p:nvGrpSpPr>
          <p:grpSpPr>
            <a:xfrm>
              <a:off x="4433918" y="980284"/>
              <a:ext cx="4251570" cy="1589651"/>
              <a:chOff x="550004" y="2870694"/>
              <a:chExt cx="4368837" cy="1589651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550004" y="2870694"/>
                <a:ext cx="4368837" cy="1589651"/>
                <a:chOff x="69156" y="2899918"/>
                <a:chExt cx="4368837" cy="1589651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77EA8CD-EAFF-4794-8FFC-F63313567D2C}"/>
                    </a:ext>
                  </a:extLst>
                </p:cNvPr>
                <p:cNvSpPr/>
                <p:nvPr/>
              </p:nvSpPr>
              <p:spPr>
                <a:xfrm>
                  <a:off x="69156" y="2899918"/>
                  <a:ext cx="4368837" cy="5487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defTabSz="40818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08D2EA3-2DC6-451C-86F2-01DA1436019F}"/>
                    </a:ext>
                  </a:extLst>
                </p:cNvPr>
                <p:cNvSpPr/>
                <p:nvPr/>
              </p:nvSpPr>
              <p:spPr>
                <a:xfrm>
                  <a:off x="148683" y="3448698"/>
                  <a:ext cx="4147421" cy="10408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7EA8CD-EAFF-4794-8FFC-F63313567D2C}"/>
                  </a:ext>
                </a:extLst>
              </p:cNvPr>
              <p:cNvSpPr/>
              <p:nvPr/>
            </p:nvSpPr>
            <p:spPr>
              <a:xfrm>
                <a:off x="1485107" y="3621448"/>
                <a:ext cx="3203771" cy="5487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François LAGAUDE</a:t>
                </a:r>
              </a:p>
              <a:p>
                <a:pPr marL="0" marR="0" lvl="0" indent="0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dirty="0">
                    <a:solidFill>
                      <a:srgbClr val="000000"/>
                    </a:solidFill>
                    <a:latin typeface="Arial" panose="020B0604020202020204"/>
                  </a:rPr>
                  <a:t>Responsable Formation</a:t>
                </a:r>
              </a:p>
              <a:p>
                <a:pPr marL="0" marR="0" lvl="0" indent="0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francois</a:t>
                </a:r>
                <a:r>
                  <a:rPr lang="fr-FR" sz="1400" dirty="0">
                    <a:solidFill>
                      <a:srgbClr val="000000"/>
                    </a:solidFill>
                    <a:latin typeface="Arial" panose="020B0604020202020204"/>
                  </a:rPr>
                  <a:t>.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lagaude@space-aero.org</a:t>
                </a:r>
                <a:endPara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963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FCC9A04-3410-4677-AF5A-3B4310B2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5801"/>
            <a:ext cx="7886700" cy="2320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000" dirty="0"/>
              <a:t>Rediffusion du Webinar bientôt disponible le site de </a:t>
            </a:r>
          </a:p>
          <a:p>
            <a:pPr marL="0" indent="0" algn="ctr">
              <a:buNone/>
            </a:pPr>
            <a:r>
              <a:rPr lang="fr-FR" sz="2000" dirty="0"/>
              <a:t>SPACE AERO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dirty="0"/>
              <a:t>Merci pour votre participation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C18B29-15C1-4180-901C-07135902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80"/>
          <a:stretch/>
        </p:blipFill>
        <p:spPr>
          <a:xfrm>
            <a:off x="3540916" y="1221761"/>
            <a:ext cx="2062167" cy="6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3" name="Organigramme : Délai 22">
            <a:extLst>
              <a:ext uri="{FF2B5EF4-FFF2-40B4-BE49-F238E27FC236}">
                <a16:creationId xmlns:a16="http://schemas.microsoft.com/office/drawing/2014/main" id="{A97EFB3F-926C-4501-9FCF-6DA64F393EAD}"/>
              </a:ext>
            </a:extLst>
          </p:cNvPr>
          <p:cNvSpPr/>
          <p:nvPr/>
        </p:nvSpPr>
        <p:spPr>
          <a:xfrm>
            <a:off x="0" y="-9774"/>
            <a:ext cx="4429388" cy="400566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    </a:t>
            </a:r>
          </a:p>
        </p:txBody>
      </p:sp>
      <p:pic>
        <p:nvPicPr>
          <p:cNvPr id="11" name="Image 10" descr="LogoSPACEACADEMYWhiteNatif.png">
            <a:extLst>
              <a:ext uri="{FF2B5EF4-FFF2-40B4-BE49-F238E27FC236}">
                <a16:creationId xmlns:a16="http://schemas.microsoft.com/office/drawing/2014/main" id="{6616C8AC-CB6E-4B95-92C6-30F7C3339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91" y="4105076"/>
            <a:ext cx="3260000" cy="77819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CD3C55C-BCB1-40E4-BDA1-57DE71D58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73" y="531531"/>
            <a:ext cx="1288791" cy="23573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79BF2FD-3FF0-4BF3-B5D1-11CA69F42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59" y="908034"/>
            <a:ext cx="1024035" cy="266408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55033844-F158-4529-B4B8-24E9777BE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0" y="859005"/>
            <a:ext cx="1076013" cy="367078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C44EBB0-061D-447E-BFDB-26656E99A0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21787" r="9759" b="25423"/>
          <a:stretch/>
        </p:blipFill>
        <p:spPr>
          <a:xfrm>
            <a:off x="3263496" y="1638966"/>
            <a:ext cx="1010266" cy="246841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39279545-DC45-4D27-B649-290FB756A2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8" y="2889920"/>
            <a:ext cx="1378754" cy="252115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5EABBCA-EBB8-465D-9FDF-2C30783F94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06" y="2203400"/>
            <a:ext cx="349050" cy="51839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9BDA8EB-9A4B-4CE1-A69D-C89D9D92B73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2" b="30493"/>
          <a:stretch/>
        </p:blipFill>
        <p:spPr>
          <a:xfrm>
            <a:off x="1617568" y="3290175"/>
            <a:ext cx="1288791" cy="30634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F4DA28C0-81BE-4455-AC51-F63D8EB13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3" y="3336818"/>
            <a:ext cx="1237092" cy="21305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4EC6A644-6DC2-4E00-997C-2DCBDBB3A1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33506" r="12884" b="31174"/>
          <a:stretch/>
        </p:blipFill>
        <p:spPr>
          <a:xfrm>
            <a:off x="238770" y="467607"/>
            <a:ext cx="1288791" cy="367839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6BF7D0FF-0DA4-4AE9-88C6-82B2FEF633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8" y="2914031"/>
            <a:ext cx="1260587" cy="17825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F4927FB-5689-4812-A91D-224681C601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8" y="1637031"/>
            <a:ext cx="2776423" cy="810865"/>
          </a:xfrm>
          <a:prstGeom prst="rect">
            <a:avLst/>
          </a:prstGeom>
        </p:spPr>
      </p:pic>
      <p:sp>
        <p:nvSpPr>
          <p:cNvPr id="62" name="Titre 1">
            <a:extLst>
              <a:ext uri="{FF2B5EF4-FFF2-40B4-BE49-F238E27FC236}">
                <a16:creationId xmlns:a16="http://schemas.microsoft.com/office/drawing/2014/main" id="{9E4BFA09-B2B9-4024-A1EA-C97265FECFF8}"/>
              </a:ext>
            </a:extLst>
          </p:cNvPr>
          <p:cNvSpPr txBox="1">
            <a:spLocks/>
          </p:cNvSpPr>
          <p:nvPr/>
        </p:nvSpPr>
        <p:spPr>
          <a:xfrm>
            <a:off x="4730927" y="1472655"/>
            <a:ext cx="4506125" cy="1157174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2400" b="1" spc="38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L’association qui vous accompagne vers l’Excellence Industrielle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5D24E951-077C-4778-B1D2-F3E11CABD418}"/>
              </a:ext>
            </a:extLst>
          </p:cNvPr>
          <p:cNvGrpSpPr/>
          <p:nvPr/>
        </p:nvGrpSpPr>
        <p:grpSpPr>
          <a:xfrm>
            <a:off x="184820" y="4588981"/>
            <a:ext cx="5057235" cy="269211"/>
            <a:chOff x="6286152" y="441267"/>
            <a:chExt cx="5247636" cy="54073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F7AC6A4-2788-4E41-AFF1-B9165FEDCF2D}"/>
                </a:ext>
              </a:extLst>
            </p:cNvPr>
            <p:cNvSpPr/>
            <p:nvPr/>
          </p:nvSpPr>
          <p:spPr>
            <a:xfrm>
              <a:off x="6286152" y="441268"/>
              <a:ext cx="1709928" cy="540734"/>
            </a:xfrm>
            <a:prstGeom prst="rect">
              <a:avLst/>
            </a:prstGeom>
            <a:solidFill>
              <a:srgbClr val="799E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BEST QUALITY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0E53080-3D21-42AF-8DB6-877FD73A017C}"/>
                </a:ext>
              </a:extLst>
            </p:cNvPr>
            <p:cNvSpPr/>
            <p:nvPr/>
          </p:nvSpPr>
          <p:spPr>
            <a:xfrm>
              <a:off x="8055006" y="441267"/>
              <a:ext cx="1709928" cy="540735"/>
            </a:xfrm>
            <a:prstGeom prst="rect">
              <a:avLst/>
            </a:prstGeom>
            <a:solidFill>
              <a:srgbClr val="00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BEST DELIVERY TIME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107799A-ADA8-4894-869D-23A2F6B5989B}"/>
                </a:ext>
              </a:extLst>
            </p:cNvPr>
            <p:cNvSpPr/>
            <p:nvPr/>
          </p:nvSpPr>
          <p:spPr>
            <a:xfrm>
              <a:off x="9823860" y="441268"/>
              <a:ext cx="1709928" cy="540734"/>
            </a:xfrm>
            <a:prstGeom prst="rect">
              <a:avLst/>
            </a:prstGeom>
            <a:solidFill>
              <a:srgbClr val="E41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COMPETITIVITY</a:t>
              </a:r>
            </a:p>
          </p:txBody>
        </p:sp>
      </p:grpSp>
      <p:sp>
        <p:nvSpPr>
          <p:cNvPr id="68" name="Titre 1">
            <a:extLst>
              <a:ext uri="{FF2B5EF4-FFF2-40B4-BE49-F238E27FC236}">
                <a16:creationId xmlns:a16="http://schemas.microsoft.com/office/drawing/2014/main" id="{ECE3A889-88A1-4C92-BCED-FBF7BDE2E1AD}"/>
              </a:ext>
            </a:extLst>
          </p:cNvPr>
          <p:cNvSpPr txBox="1">
            <a:spLocks/>
          </p:cNvSpPr>
          <p:nvPr/>
        </p:nvSpPr>
        <p:spPr>
          <a:xfrm>
            <a:off x="4053995" y="115243"/>
            <a:ext cx="4551798" cy="1157174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endParaRPr lang="fr-FR" sz="1800" b="1" spc="38" dirty="0">
              <a:ln w="9525" cmpd="sng">
                <a:noFill/>
                <a:prstDash val="solid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itre 1">
            <a:extLst>
              <a:ext uri="{FF2B5EF4-FFF2-40B4-BE49-F238E27FC236}">
                <a16:creationId xmlns:a16="http://schemas.microsoft.com/office/drawing/2014/main" id="{6A7244FF-DE1B-4A82-B4BB-FE6D9F68A579}"/>
              </a:ext>
            </a:extLst>
          </p:cNvPr>
          <p:cNvSpPr txBox="1">
            <a:spLocks/>
          </p:cNvSpPr>
          <p:nvPr/>
        </p:nvSpPr>
        <p:spPr>
          <a:xfrm>
            <a:off x="3191344" y="-130198"/>
            <a:ext cx="4551798" cy="1157174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30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fr-FR" sz="15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entreprises membres</a:t>
            </a:r>
          </a:p>
        </p:txBody>
      </p:sp>
      <p:sp>
        <p:nvSpPr>
          <p:cNvPr id="70" name="Titre 1">
            <a:extLst>
              <a:ext uri="{FF2B5EF4-FFF2-40B4-BE49-F238E27FC236}">
                <a16:creationId xmlns:a16="http://schemas.microsoft.com/office/drawing/2014/main" id="{A2DBF640-3071-4A66-8B4E-CE5770E13160}"/>
              </a:ext>
            </a:extLst>
          </p:cNvPr>
          <p:cNvSpPr txBox="1">
            <a:spLocks/>
          </p:cNvSpPr>
          <p:nvPr/>
        </p:nvSpPr>
        <p:spPr>
          <a:xfrm>
            <a:off x="3798615" y="448389"/>
            <a:ext cx="4551798" cy="1157174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30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fr-FR" sz="15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projets accompagnés</a:t>
            </a:r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BB67FC89-BDBD-482B-92CE-D0C005E8F850}"/>
              </a:ext>
            </a:extLst>
          </p:cNvPr>
          <p:cNvSpPr txBox="1">
            <a:spLocks/>
          </p:cNvSpPr>
          <p:nvPr/>
        </p:nvSpPr>
        <p:spPr>
          <a:xfrm>
            <a:off x="3691901" y="2403638"/>
            <a:ext cx="4551798" cy="1157174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30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9000</a:t>
            </a:r>
            <a:r>
              <a:rPr lang="fr-FR" sz="15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stagiaires formés</a:t>
            </a:r>
          </a:p>
        </p:txBody>
      </p:sp>
      <p:sp>
        <p:nvSpPr>
          <p:cNvPr id="72" name="Titre 1">
            <a:extLst>
              <a:ext uri="{FF2B5EF4-FFF2-40B4-BE49-F238E27FC236}">
                <a16:creationId xmlns:a16="http://schemas.microsoft.com/office/drawing/2014/main" id="{EAFF96F0-2AB4-436E-92F9-9CE59EB21445}"/>
              </a:ext>
            </a:extLst>
          </p:cNvPr>
          <p:cNvSpPr txBox="1">
            <a:spLocks/>
          </p:cNvSpPr>
          <p:nvPr/>
        </p:nvSpPr>
        <p:spPr>
          <a:xfrm>
            <a:off x="3324326" y="3011427"/>
            <a:ext cx="4551798" cy="1157174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30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fr-FR" sz="1500" b="1" spc="38" dirty="0">
                <a:ln w="952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formations expertes</a:t>
            </a:r>
          </a:p>
        </p:txBody>
      </p:sp>
    </p:spTree>
    <p:extLst>
      <p:ext uri="{BB962C8B-B14F-4D97-AF65-F5344CB8AC3E}">
        <p14:creationId xmlns:p14="http://schemas.microsoft.com/office/powerpoint/2010/main" val="150903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1143000" y="5945"/>
            <a:ext cx="6858000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fr-FR" sz="4050" b="1" spc="38" dirty="0">
                <a:ln w="9525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CQPM MANAGEMENT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841974" y="681344"/>
            <a:ext cx="7460056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MANAGEZ LA PERFORMANCE INDUSTRIELLE AERONAUTIQUE</a:t>
            </a:r>
          </a:p>
          <a:p>
            <a:pPr marL="171446" indent="-171446" defTabSz="685783">
              <a:spcBef>
                <a:spcPts val="750"/>
              </a:spcBef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6E33492-2BE0-44BC-86A1-66D18482AE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7588" r="12216" b="3628"/>
          <a:stretch/>
        </p:blipFill>
        <p:spPr>
          <a:xfrm>
            <a:off x="27682" y="4581290"/>
            <a:ext cx="1593093" cy="59030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DFBA506-F952-4D6C-82ED-0071BA2F2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785618"/>
              </p:ext>
            </p:extLst>
          </p:nvPr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CA11951F-9935-411C-9369-04675D186476}"/>
              </a:ext>
            </a:extLst>
          </p:cNvPr>
          <p:cNvGrpSpPr/>
          <p:nvPr/>
        </p:nvGrpSpPr>
        <p:grpSpPr>
          <a:xfrm>
            <a:off x="7110026" y="4194393"/>
            <a:ext cx="1945853" cy="261888"/>
            <a:chOff x="8967019" y="1966379"/>
            <a:chExt cx="2250301" cy="302863"/>
          </a:xfrm>
        </p:grpSpPr>
        <p:sp>
          <p:nvSpPr>
            <p:cNvPr id="12" name="Bulle narrative : rectangle à coins arrondis 12">
              <a:extLst>
                <a:ext uri="{FF2B5EF4-FFF2-40B4-BE49-F238E27FC236}">
                  <a16:creationId xmlns:a16="http://schemas.microsoft.com/office/drawing/2014/main" id="{823B7162-21C3-4228-B3D7-E689C8A10716}"/>
                </a:ext>
              </a:extLst>
            </p:cNvPr>
            <p:cNvSpPr/>
            <p:nvPr/>
          </p:nvSpPr>
          <p:spPr>
            <a:xfrm>
              <a:off x="8967019" y="1966379"/>
              <a:ext cx="2250301" cy="302863"/>
            </a:xfrm>
            <a:prstGeom prst="wedgeRoundRectCallout">
              <a:avLst>
                <a:gd name="adj1" fmla="val -49140"/>
                <a:gd name="adj2" fmla="val -22819"/>
                <a:gd name="adj3" fmla="val 16667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rtlCol="0" anchor="ctr" anchorCtr="0"/>
            <a:lstStyle/>
            <a:p>
              <a:pPr marL="0" marR="0" lvl="0" indent="0" algn="r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 webinar est enregistré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038CC7C-F3B3-42F0-8F9B-E234C8B4C593}"/>
                </a:ext>
              </a:extLst>
            </p:cNvPr>
            <p:cNvGrpSpPr/>
            <p:nvPr/>
          </p:nvGrpSpPr>
          <p:grpSpPr>
            <a:xfrm>
              <a:off x="9027918" y="1996445"/>
              <a:ext cx="279310" cy="232563"/>
              <a:chOff x="4989254" y="3595630"/>
              <a:chExt cx="279310" cy="232563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5D0D626E-BC0F-48CD-8FC1-5C4053E8855F}"/>
                  </a:ext>
                </a:extLst>
              </p:cNvPr>
              <p:cNvSpPr/>
              <p:nvPr/>
            </p:nvSpPr>
            <p:spPr>
              <a:xfrm>
                <a:off x="4989254" y="3703682"/>
                <a:ext cx="212005" cy="124511"/>
              </a:xfrm>
              <a:prstGeom prst="round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rapèze 15">
                <a:extLst>
                  <a:ext uri="{FF2B5EF4-FFF2-40B4-BE49-F238E27FC236}">
                    <a16:creationId xmlns:a16="http://schemas.microsoft.com/office/drawing/2014/main" id="{6510C1B0-4C7E-4FED-BB97-C55AB182DF5E}"/>
                  </a:ext>
                </a:extLst>
              </p:cNvPr>
              <p:cNvSpPr/>
              <p:nvPr/>
            </p:nvSpPr>
            <p:spPr>
              <a:xfrm rot="16200000">
                <a:off x="5184433" y="3726267"/>
                <a:ext cx="100957" cy="67305"/>
              </a:xfrm>
              <a:prstGeom prst="trapezoid">
                <a:avLst>
                  <a:gd name="adj" fmla="val 64603"/>
                </a:avLst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E044CDA9-7A9F-4E19-9636-9D5B82DDC8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05733" y="3595630"/>
                <a:ext cx="83003" cy="83120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0D2330CA-CC96-4225-AC51-932C80CB27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3852" y="3595630"/>
                <a:ext cx="83003" cy="83120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23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2BD60E-74C0-4116-88AC-B97B95A7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Partages d’analyses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177C988-CD7F-E275-4BB1-71F651044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2" y="706344"/>
            <a:ext cx="3939881" cy="320829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A9EF788-A677-E412-3FFE-2A0A16DE4F20}"/>
              </a:ext>
            </a:extLst>
          </p:cNvPr>
          <p:cNvSpPr txBox="1"/>
          <p:nvPr/>
        </p:nvSpPr>
        <p:spPr>
          <a:xfrm>
            <a:off x="41522" y="4079383"/>
            <a:ext cx="40515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tx1">
                    <a:lumMod val="75000"/>
                  </a:schemeClr>
                </a:solidFill>
              </a:rPr>
              <a:t>Etude basée sur plusieurs analyses d’impacts moyens </a:t>
            </a:r>
          </a:p>
          <a:p>
            <a:r>
              <a:rPr lang="fr-FR" sz="1100" i="1" dirty="0">
                <a:solidFill>
                  <a:schemeClr val="tx1">
                    <a:lumMod val="75000"/>
                  </a:schemeClr>
                </a:solidFill>
              </a:rPr>
              <a:t>[Nota : selon les secteurs ou les entreprises, les dispersions peuvent être très importantes…]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61B98CA-9C4C-FBC1-1D57-5F13212970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8" b="8463"/>
          <a:stretch/>
        </p:blipFill>
        <p:spPr>
          <a:xfrm>
            <a:off x="3569877" y="1028711"/>
            <a:ext cx="2544177" cy="1608318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CF13457-7A9E-2CB6-5073-9D8C2C341AD6}"/>
              </a:ext>
            </a:extLst>
          </p:cNvPr>
          <p:cNvCxnSpPr>
            <a:cxnSpLocks/>
          </p:cNvCxnSpPr>
          <p:nvPr/>
        </p:nvCxnSpPr>
        <p:spPr>
          <a:xfrm flipH="1">
            <a:off x="1750104" y="1104743"/>
            <a:ext cx="1977165" cy="230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93FCD22-58EC-2E73-878B-6BFC74300CDC}"/>
              </a:ext>
            </a:extLst>
          </p:cNvPr>
          <p:cNvCxnSpPr>
            <a:cxnSpLocks/>
          </p:cNvCxnSpPr>
          <p:nvPr/>
        </p:nvCxnSpPr>
        <p:spPr>
          <a:xfrm flipH="1">
            <a:off x="1898073" y="2610134"/>
            <a:ext cx="1829196" cy="1068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A5D56E62-A38F-E4E4-D41B-C217661630FE}"/>
              </a:ext>
            </a:extLst>
          </p:cNvPr>
          <p:cNvGrpSpPr/>
          <p:nvPr/>
        </p:nvGrpSpPr>
        <p:grpSpPr>
          <a:xfrm>
            <a:off x="4964976" y="2758784"/>
            <a:ext cx="4179024" cy="2089018"/>
            <a:chOff x="629530" y="3540613"/>
            <a:chExt cx="4179024" cy="2089018"/>
          </a:xfrm>
        </p:grpSpPr>
        <p:pic>
          <p:nvPicPr>
            <p:cNvPr id="7" name="Image 6" descr="Une image contenant Visage humain, personne, sourire, portrait&#10;&#10;Description générée automatiquement">
              <a:extLst>
                <a:ext uri="{FF2B5EF4-FFF2-40B4-BE49-F238E27FC236}">
                  <a16:creationId xmlns:a16="http://schemas.microsoft.com/office/drawing/2014/main" id="{D32B1167-3EEE-D9BB-95CC-611ACE55E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585" t="9147" r="14199" b="34625"/>
            <a:stretch/>
          </p:blipFill>
          <p:spPr>
            <a:xfrm>
              <a:off x="684406" y="3578997"/>
              <a:ext cx="807868" cy="964800"/>
            </a:xfrm>
            <a:prstGeom prst="rect">
              <a:avLst/>
            </a:prstGeom>
          </p:spPr>
        </p:pic>
        <p:grpSp>
          <p:nvGrpSpPr>
            <p:cNvPr id="9" name="Groupe 8"/>
            <p:cNvGrpSpPr/>
            <p:nvPr/>
          </p:nvGrpSpPr>
          <p:grpSpPr>
            <a:xfrm>
              <a:off x="629530" y="3540613"/>
              <a:ext cx="4096927" cy="2089018"/>
              <a:chOff x="148682" y="3601097"/>
              <a:chExt cx="4096927" cy="208901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7EA8CD-EAFF-4794-8FFC-F63313567D2C}"/>
                  </a:ext>
                </a:extLst>
              </p:cNvPr>
              <p:cNvSpPr/>
              <p:nvPr/>
            </p:nvSpPr>
            <p:spPr>
              <a:xfrm>
                <a:off x="148682" y="4451882"/>
                <a:ext cx="4096927" cy="1238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plus particulièrement, pour la filière </a:t>
                </a:r>
                <a:r>
                  <a:rPr lang="fr-FR" sz="1100" dirty="0">
                    <a:solidFill>
                      <a:srgbClr val="000000"/>
                    </a:solidFill>
                    <a:latin typeface="Arial" panose="020B0604020202020204"/>
                  </a:rPr>
                  <a:t>Aérospatiale, accompagnement de :</a:t>
                </a:r>
              </a:p>
              <a:p>
                <a:pPr marL="0" marR="0" lvl="0" indent="0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i="1" dirty="0">
                    <a:solidFill>
                      <a:srgbClr val="000000"/>
                    </a:solidFill>
                    <a:latin typeface="Arial" panose="020B0604020202020204"/>
                  </a:rPr>
                  <a:t>- 26</a:t>
                </a:r>
                <a:r>
                  <a:rPr lang="fr-FR" sz="1100" dirty="0">
                    <a:solidFill>
                      <a:srgbClr val="000000"/>
                    </a:solidFill>
                    <a:latin typeface="Arial" panose="020B0604020202020204"/>
                  </a:rPr>
                  <a:t> PME depuis les programmes nationaux de </a:t>
                </a:r>
                <a:r>
                  <a:rPr lang="fr-FR" sz="1100" i="1" dirty="0">
                    <a:solidFill>
                      <a:srgbClr val="000000"/>
                    </a:solidFill>
                    <a:latin typeface="Arial" panose="020B0604020202020204"/>
                  </a:rPr>
                  <a:t>2014</a:t>
                </a:r>
                <a:r>
                  <a:rPr lang="fr-FR" sz="1100" dirty="0">
                    <a:solidFill>
                      <a:srgbClr val="000000"/>
                    </a:solidFill>
                    <a:latin typeface="Arial" panose="020B0604020202020204"/>
                  </a:rPr>
                  <a:t>, </a:t>
                </a:r>
              </a:p>
              <a:p>
                <a:pPr marL="0" marR="0" lvl="0" indent="0" defTabSz="4081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dirty="0">
                    <a:solidFill>
                      <a:srgbClr val="000000"/>
                    </a:solidFill>
                    <a:latin typeface="Arial" panose="020B0604020202020204"/>
                  </a:rPr>
                  <a:t>- </a:t>
                </a:r>
                <a:r>
                  <a:rPr kumimoji="0" lang="fr-FR" sz="1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</a:t>
                </a: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managers à travers les </a:t>
                </a:r>
                <a:r>
                  <a:rPr kumimoji="0" lang="fr-FR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seuls</a:t>
                </a: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modules de formation SPACE « </a:t>
                </a:r>
                <a:r>
                  <a:rPr kumimoji="0" lang="fr-FR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Hommes &amp; Développement </a:t>
                </a: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».</a:t>
                </a:r>
                <a:endPara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8D2EA3-2DC6-451C-86F2-01DA1436019F}"/>
                  </a:ext>
                </a:extLst>
              </p:cNvPr>
              <p:cNvSpPr/>
              <p:nvPr/>
            </p:nvSpPr>
            <p:spPr>
              <a:xfrm>
                <a:off x="148682" y="3601097"/>
                <a:ext cx="4096927" cy="1040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7EA8CD-EAFF-4794-8FFC-F63313567D2C}"/>
                </a:ext>
              </a:extLst>
            </p:cNvPr>
            <p:cNvSpPr/>
            <p:nvPr/>
          </p:nvSpPr>
          <p:spPr>
            <a:xfrm>
              <a:off x="1485106" y="3787701"/>
              <a:ext cx="3323448" cy="54877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dirty="0">
                  <a:solidFill>
                    <a:srgbClr val="000000"/>
                  </a:solidFill>
                  <a:latin typeface="Arial" panose="020B0604020202020204"/>
                </a:rPr>
                <a:t>Thomas LAMBLOT – Formateur Référent SPACE</a:t>
              </a:r>
            </a:p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4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 ans d’expériences</a:t>
              </a:r>
            </a:p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dirty="0">
                  <a:solidFill>
                    <a:srgbClr val="000000"/>
                  </a:solidFill>
                  <a:latin typeface="Arial" panose="020B0604020202020204"/>
                </a:rPr>
                <a:t>Expert en excellence opérationnelle, BB LSS</a:t>
              </a:r>
            </a:p>
            <a:p>
              <a:pPr marL="0" marR="0" lvl="0" indent="0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Coach professionnel certifié, RNCP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10096D0-E2C6-7F5E-A9AF-525016A07CF7}"/>
              </a:ext>
            </a:extLst>
          </p:cNvPr>
          <p:cNvGrpSpPr/>
          <p:nvPr/>
        </p:nvGrpSpPr>
        <p:grpSpPr>
          <a:xfrm>
            <a:off x="6220691" y="1125166"/>
            <a:ext cx="3061854" cy="1484968"/>
            <a:chOff x="6220691" y="1125166"/>
            <a:chExt cx="3061854" cy="1484968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93D2977-6D0B-B9B7-180C-18F557DA0A16}"/>
                </a:ext>
              </a:extLst>
            </p:cNvPr>
            <p:cNvSpPr txBox="1"/>
            <p:nvPr/>
          </p:nvSpPr>
          <p:spPr>
            <a:xfrm>
              <a:off x="6393873" y="2271580"/>
              <a:ext cx="2888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rgbClr val="000000"/>
                  </a:solidFill>
                </a:rPr>
                <a:t>Déploiement transverse de l’APQP (verrouillage dès la conception, échanges client - fournisseur et internes…), </a:t>
              </a:r>
              <a:r>
                <a:rPr lang="fr-FR" sz="8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308D1F02-FA4B-A3AB-3727-3C8492AE8533}"/>
                </a:ext>
              </a:extLst>
            </p:cNvPr>
            <p:cNvSpPr txBox="1"/>
            <p:nvPr/>
          </p:nvSpPr>
          <p:spPr>
            <a:xfrm>
              <a:off x="6393873" y="1501243"/>
              <a:ext cx="2832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accent2">
                      <a:lumMod val="50000"/>
                    </a:schemeClr>
                  </a:solidFill>
                </a:rPr>
                <a:t>Pilotage, organisation et animation des équipes opérationnelles par leur responsable direct.</a:t>
              </a:r>
            </a:p>
          </p:txBody>
        </p:sp>
        <p:sp>
          <p:nvSpPr>
            <p:cNvPr id="44" name="Parenthèse fermante 43">
              <a:extLst>
                <a:ext uri="{FF2B5EF4-FFF2-40B4-BE49-F238E27FC236}">
                  <a16:creationId xmlns:a16="http://schemas.microsoft.com/office/drawing/2014/main" id="{6891B2DC-D087-AEA1-AB18-9517672C1EBD}"/>
                </a:ext>
              </a:extLst>
            </p:cNvPr>
            <p:cNvSpPr/>
            <p:nvPr/>
          </p:nvSpPr>
          <p:spPr>
            <a:xfrm>
              <a:off x="6220691" y="1125166"/>
              <a:ext cx="113564" cy="1259550"/>
            </a:xfrm>
            <a:prstGeom prst="rightBracke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35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9254C7D-3E4C-66F3-7241-1168527D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62" y="774850"/>
            <a:ext cx="4821083" cy="3736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Les Chefs d’équipe, Animateurs d’îlot et Managers de proximité…</a:t>
            </a:r>
          </a:p>
          <a:p>
            <a:pPr lvl="1"/>
            <a:r>
              <a:rPr lang="fr-FR" sz="1400" dirty="0"/>
              <a:t>Sont les </a:t>
            </a:r>
            <a:r>
              <a:rPr lang="fr-FR" sz="1400" b="1" dirty="0"/>
              <a:t>experts métier </a:t>
            </a:r>
            <a:r>
              <a:rPr lang="fr-FR" sz="1400" dirty="0"/>
              <a:t>et ont souvent le titre de </a:t>
            </a:r>
            <a:r>
              <a:rPr lang="fr-FR" sz="1400" b="1" dirty="0"/>
              <a:t>Référent technique</a:t>
            </a:r>
            <a:r>
              <a:rPr lang="fr-FR" sz="1400" dirty="0"/>
              <a:t>,</a:t>
            </a:r>
          </a:p>
          <a:p>
            <a:pPr lvl="1"/>
            <a:r>
              <a:rPr lang="fr-FR" sz="1400" dirty="0"/>
              <a:t>Individuellement sont capables de résoudre les problèmes </a:t>
            </a:r>
            <a:r>
              <a:rPr lang="fr-FR" sz="1400" b="1" dirty="0"/>
              <a:t>des membres de leur équipe</a:t>
            </a:r>
            <a:r>
              <a:rPr lang="fr-FR" sz="1400" dirty="0"/>
              <a:t>,</a:t>
            </a:r>
          </a:p>
          <a:p>
            <a:pPr lvl="1"/>
            <a:r>
              <a:rPr lang="fr-FR" sz="1400" dirty="0"/>
              <a:t>Face aux urgences, traitent avec chacun sans développer </a:t>
            </a:r>
            <a:r>
              <a:rPr lang="fr-FR" sz="1400" b="1" dirty="0"/>
              <a:t>l’identité de l’équipe</a:t>
            </a:r>
            <a:r>
              <a:rPr lang="fr-FR" sz="1400" dirty="0"/>
              <a:t>,</a:t>
            </a:r>
          </a:p>
          <a:p>
            <a:pPr lvl="1"/>
            <a:r>
              <a:rPr lang="fr-FR" sz="1400" dirty="0"/>
              <a:t>Sont démunis pour construire un plan </a:t>
            </a:r>
            <a:r>
              <a:rPr lang="fr-FR" sz="1400" b="1" dirty="0"/>
              <a:t>d’amélioration</a:t>
            </a:r>
            <a:r>
              <a:rPr lang="fr-FR" sz="1400" dirty="0"/>
              <a:t> pour leur secteur.</a:t>
            </a:r>
          </a:p>
          <a:p>
            <a:pPr marL="3429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4DDD62-4686-6E1D-9A2D-1C0AFC33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Constats et besoins identifiés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D3EA1C-CACE-22C7-178C-811BAFCEA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8" b="28439"/>
          <a:stretch/>
        </p:blipFill>
        <p:spPr>
          <a:xfrm>
            <a:off x="320092" y="3078413"/>
            <a:ext cx="3168045" cy="1539717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0AC2E7DF-61F0-386E-002A-BC5D179958A9}"/>
              </a:ext>
            </a:extLst>
          </p:cNvPr>
          <p:cNvGrpSpPr/>
          <p:nvPr/>
        </p:nvGrpSpPr>
        <p:grpSpPr>
          <a:xfrm>
            <a:off x="5251797" y="2037229"/>
            <a:ext cx="1908000" cy="1908000"/>
            <a:chOff x="2496" y="779282"/>
            <a:chExt cx="2183206" cy="218320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5F5E53A-E2C2-49DA-8D7F-37F78B960926}"/>
                </a:ext>
              </a:extLst>
            </p:cNvPr>
            <p:cNvSpPr/>
            <p:nvPr/>
          </p:nvSpPr>
          <p:spPr>
            <a:xfrm>
              <a:off x="2496" y="779282"/>
              <a:ext cx="2183206" cy="2183206"/>
            </a:xfrm>
            <a:prstGeom prst="ellipse">
              <a:avLst/>
            </a:prstGeom>
            <a:solidFill>
              <a:srgbClr val="70AD47">
                <a:alpha val="49804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406A9D5F-EA66-8DD5-EF0F-A7C704929F89}"/>
                </a:ext>
              </a:extLst>
            </p:cNvPr>
            <p:cNvSpPr txBox="1"/>
            <p:nvPr/>
          </p:nvSpPr>
          <p:spPr>
            <a:xfrm>
              <a:off x="322219" y="1099005"/>
              <a:ext cx="1543760" cy="1543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2000" tIns="20320" rIns="7200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Pilotez l’amélioration continue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2BF30A4-9100-44E7-7B24-533F288048CF}"/>
              </a:ext>
            </a:extLst>
          </p:cNvPr>
          <p:cNvGrpSpPr/>
          <p:nvPr/>
        </p:nvGrpSpPr>
        <p:grpSpPr>
          <a:xfrm>
            <a:off x="5972136" y="741521"/>
            <a:ext cx="1908000" cy="1908000"/>
            <a:chOff x="1749062" y="779282"/>
            <a:chExt cx="2183206" cy="218320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F05E4B4-94B3-6C75-4CB5-74DC1B6C3C72}"/>
                </a:ext>
              </a:extLst>
            </p:cNvPr>
            <p:cNvSpPr/>
            <p:nvPr/>
          </p:nvSpPr>
          <p:spPr>
            <a:xfrm>
              <a:off x="1749062" y="779282"/>
              <a:ext cx="2183206" cy="2183206"/>
            </a:xfrm>
            <a:prstGeom prst="ellipse">
              <a:avLst/>
            </a:prstGeom>
            <a:solidFill>
              <a:srgbClr val="4BACC6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AD0E0D8F-1E14-C723-2ABC-7AE50FD458B3}"/>
                </a:ext>
              </a:extLst>
            </p:cNvPr>
            <p:cNvSpPr txBox="1"/>
            <p:nvPr/>
          </p:nvSpPr>
          <p:spPr>
            <a:xfrm>
              <a:off x="2068785" y="1099005"/>
              <a:ext cx="1543760" cy="1543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0149" tIns="20320" rIns="120149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Adoptez une posture managériale qui vous ressemble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15BC52-BC72-E132-AB1B-65EFD50D866C}"/>
              </a:ext>
            </a:extLst>
          </p:cNvPr>
          <p:cNvGrpSpPr/>
          <p:nvPr/>
        </p:nvGrpSpPr>
        <p:grpSpPr>
          <a:xfrm>
            <a:off x="6646716" y="2037229"/>
            <a:ext cx="1908000" cy="1908000"/>
            <a:chOff x="3495627" y="779282"/>
            <a:chExt cx="2183206" cy="218320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048D70A-851D-8775-5EC5-5AF09B55AA2C}"/>
                </a:ext>
              </a:extLst>
            </p:cNvPr>
            <p:cNvSpPr/>
            <p:nvPr/>
          </p:nvSpPr>
          <p:spPr>
            <a:xfrm>
              <a:off x="3495627" y="779282"/>
              <a:ext cx="2183206" cy="218320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A3D3FC1F-FB71-AA05-4979-A3C3AACF86F2}"/>
                </a:ext>
              </a:extLst>
            </p:cNvPr>
            <p:cNvSpPr txBox="1"/>
            <p:nvPr/>
          </p:nvSpPr>
          <p:spPr>
            <a:xfrm>
              <a:off x="3815350" y="1099005"/>
              <a:ext cx="1543760" cy="1543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2000" tIns="20320" rIns="7200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Identifiez et accompagnez les talents de votre équipe</a:t>
              </a:r>
            </a:p>
          </p:txBody>
        </p:sp>
      </p:grp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BF3C586D-7E31-A40B-469F-25013418AAE1}"/>
              </a:ext>
            </a:extLst>
          </p:cNvPr>
          <p:cNvSpPr txBox="1">
            <a:spLocks/>
          </p:cNvSpPr>
          <p:nvPr/>
        </p:nvSpPr>
        <p:spPr>
          <a:xfrm>
            <a:off x="5015668" y="4012784"/>
            <a:ext cx="3780000" cy="553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dirty="0"/>
              <a:t>Un programme apportant des </a:t>
            </a:r>
            <a:r>
              <a:rPr lang="fr-FR" sz="1600" b="1" dirty="0"/>
              <a:t>outils</a:t>
            </a:r>
            <a:r>
              <a:rPr lang="fr-FR" sz="1600" dirty="0"/>
              <a:t> et un accompagnement sur la </a:t>
            </a:r>
            <a:r>
              <a:rPr lang="fr-FR" sz="1600" b="1" dirty="0"/>
              <a:t>posture</a:t>
            </a:r>
            <a:r>
              <a:rPr lang="fr-FR" sz="1600" dirty="0"/>
              <a:t> de Leader (donc de « l’Humain »).</a:t>
            </a:r>
            <a:endParaRPr lang="fr-FR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422498-F3D9-1FF2-0BC8-68A9D3DEC5FC}"/>
              </a:ext>
            </a:extLst>
          </p:cNvPr>
          <p:cNvSpPr/>
          <p:nvPr/>
        </p:nvSpPr>
        <p:spPr>
          <a:xfrm>
            <a:off x="538469" y="3183575"/>
            <a:ext cx="903600" cy="1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91894E-C3BB-8B68-A7FD-521B261E0B35}"/>
              </a:ext>
            </a:extLst>
          </p:cNvPr>
          <p:cNvSpPr/>
          <p:nvPr/>
        </p:nvSpPr>
        <p:spPr>
          <a:xfrm>
            <a:off x="538469" y="3374900"/>
            <a:ext cx="903600" cy="21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1864A9-1B3F-4EAA-A5C6-4224261E0174}"/>
              </a:ext>
            </a:extLst>
          </p:cNvPr>
          <p:cNvSpPr/>
          <p:nvPr/>
        </p:nvSpPr>
        <p:spPr>
          <a:xfrm>
            <a:off x="538469" y="3612403"/>
            <a:ext cx="903600" cy="26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ED0832-7E99-E3C2-BAD5-304462367DE6}"/>
              </a:ext>
            </a:extLst>
          </p:cNvPr>
          <p:cNvSpPr/>
          <p:nvPr/>
        </p:nvSpPr>
        <p:spPr>
          <a:xfrm>
            <a:off x="538469" y="3879950"/>
            <a:ext cx="903600" cy="3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E77ADD-12F1-214E-846B-AA3229FD6697}"/>
              </a:ext>
            </a:extLst>
          </p:cNvPr>
          <p:cNvSpPr/>
          <p:nvPr/>
        </p:nvSpPr>
        <p:spPr>
          <a:xfrm>
            <a:off x="538469" y="4200873"/>
            <a:ext cx="903600" cy="40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5C6403CE-568E-1620-0363-EEC2CBCEC03A}"/>
              </a:ext>
            </a:extLst>
          </p:cNvPr>
          <p:cNvSpPr/>
          <p:nvPr/>
        </p:nvSpPr>
        <p:spPr>
          <a:xfrm>
            <a:off x="538469" y="3374900"/>
            <a:ext cx="903600" cy="2268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6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8E5A35-2F3B-8AC9-7C98-A5DA9796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1" y="786385"/>
            <a:ext cx="8503138" cy="2753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i="1" dirty="0"/>
              <a:t>Pour gagner en performance, cela passe par apprendre les bonnes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i="1" dirty="0"/>
              <a:t>pratiques et s’autoriser à essayer…</a:t>
            </a:r>
          </a:p>
          <a:p>
            <a:pPr marL="0" indent="0">
              <a:buNone/>
            </a:pPr>
            <a:r>
              <a:rPr lang="fr-FR" sz="1800" dirty="0"/>
              <a:t>C’est pourquoi ce parcours progressif permet de clarifier 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d’apprendre un certain nombre d’approches fondamentales 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d’outils tels que :</a:t>
            </a:r>
          </a:p>
          <a:p>
            <a:r>
              <a:rPr lang="fr-FR" sz="1800" dirty="0"/>
              <a:t>Les différents niveaux de planification,</a:t>
            </a:r>
          </a:p>
          <a:p>
            <a:r>
              <a:rPr lang="fr-FR" sz="1800" dirty="0"/>
              <a:t>Les bases du Lean Management et de la TPM,</a:t>
            </a:r>
          </a:p>
          <a:p>
            <a:r>
              <a:rPr lang="fr-FR" sz="1800" dirty="0"/>
              <a:t>Le Management Visuel participatif, </a:t>
            </a:r>
          </a:p>
          <a:p>
            <a:r>
              <a:rPr lang="fr-FR" sz="1800" dirty="0"/>
              <a:t>La résolution de problème,</a:t>
            </a:r>
          </a:p>
          <a:p>
            <a:r>
              <a:rPr lang="fr-FR" sz="1800" dirty="0"/>
              <a:t>Les bases de la gestion de projet et de l’accompagnement au changement.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D93E72-C7A6-6E24-E8A4-4A9EF48D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Cheminer en liberté vers sa performance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D759918-F7D2-3BFB-E023-193364387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10" y="777530"/>
            <a:ext cx="1089737" cy="1089738"/>
          </a:xfrm>
          <a:prstGeom prst="rect">
            <a:avLst/>
          </a:prstGeom>
        </p:spPr>
      </p:pic>
      <p:sp>
        <p:nvSpPr>
          <p:cNvPr id="25" name="Espace réservé du contenu 1">
            <a:extLst>
              <a:ext uri="{FF2B5EF4-FFF2-40B4-BE49-F238E27FC236}">
                <a16:creationId xmlns:a16="http://schemas.microsoft.com/office/drawing/2014/main" id="{0AB6133A-4667-1B54-F412-A7675CFD51A7}"/>
              </a:ext>
            </a:extLst>
          </p:cNvPr>
          <p:cNvSpPr txBox="1">
            <a:spLocks/>
          </p:cNvSpPr>
          <p:nvPr/>
        </p:nvSpPr>
        <p:spPr>
          <a:xfrm>
            <a:off x="320431" y="3430895"/>
            <a:ext cx="8659446" cy="719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700" dirty="0"/>
              <a:t>Tout en ayant de la mise en pratique guidée (entre autres dans un environnement réel pour un exercice de </a:t>
            </a:r>
            <a:r>
              <a:rPr lang="fr-FR" sz="1700" dirty="0" err="1"/>
              <a:t>Gemba</a:t>
            </a:r>
            <a:r>
              <a:rPr lang="fr-FR" sz="1700" dirty="0"/>
              <a:t> </a:t>
            </a:r>
            <a:r>
              <a:rPr lang="fr-FR" sz="1700" dirty="0" err="1"/>
              <a:t>Walk</a:t>
            </a:r>
            <a:r>
              <a:rPr lang="fr-FR" sz="1700" dirty="0"/>
              <a:t>) et des échanges sur quelques modules de bases avec la promo « </a:t>
            </a:r>
            <a:r>
              <a:rPr lang="fr-FR" sz="1700" i="1" dirty="0"/>
              <a:t>CQPM Coordonnateur LEAN et Amélioration Continue </a:t>
            </a:r>
            <a:r>
              <a:rPr lang="fr-FR" sz="1700" dirty="0"/>
              <a:t>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26" name="Espace réservé du contenu 1">
            <a:extLst>
              <a:ext uri="{FF2B5EF4-FFF2-40B4-BE49-F238E27FC236}">
                <a16:creationId xmlns:a16="http://schemas.microsoft.com/office/drawing/2014/main" id="{DCAD97F1-556B-EF1B-6AE1-3D81655DFFD2}"/>
              </a:ext>
            </a:extLst>
          </p:cNvPr>
          <p:cNvSpPr txBox="1">
            <a:spLocks/>
          </p:cNvSpPr>
          <p:nvPr/>
        </p:nvSpPr>
        <p:spPr>
          <a:xfrm>
            <a:off x="242277" y="4251571"/>
            <a:ext cx="8659446" cy="38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700" i="1" dirty="0"/>
              <a:t>Voir dans son environnement chaque opportunité de s’améliorer et choisir les bonnes !</a:t>
            </a:r>
            <a:endParaRPr lang="fr-FR" sz="18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BAC084-BE0A-0990-80A2-9E906245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013" y="228860"/>
            <a:ext cx="719999" cy="72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1C70BC-46D4-08B2-3A3B-0EC79F8FC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609" y="11423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8E5A35-2F3B-8AC9-7C98-A5DA9796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1" y="786385"/>
            <a:ext cx="6913479" cy="2753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i="1" dirty="0"/>
              <a:t>A chaque manager sa coloration, sa touche… en gardant son authenticité. Pour être performant, il faut être bien dans ses chaussures.</a:t>
            </a:r>
          </a:p>
          <a:p>
            <a:pPr marL="0" indent="0">
              <a:buNone/>
            </a:pPr>
            <a:r>
              <a:rPr lang="fr-FR" sz="1800" dirty="0"/>
              <a:t>Ce parcours spécifique tisse des liens avec le premier mais est davantage un parcours de développement qui englobe tout le cycle en apportant des éléments concrets et pragmatiques :</a:t>
            </a:r>
          </a:p>
          <a:p>
            <a:r>
              <a:rPr lang="fr-FR" sz="1800" dirty="0"/>
              <a:t>Petits rappels sur les rôles, responsabilités et autres éléments légaux pour le poste,</a:t>
            </a:r>
          </a:p>
          <a:p>
            <a:r>
              <a:rPr lang="fr-FR" sz="1800" dirty="0"/>
              <a:t>Les styles de management en fonction des situations,</a:t>
            </a:r>
          </a:p>
          <a:p>
            <a:r>
              <a:rPr lang="fr-FR" sz="1800" dirty="0"/>
              <a:t>Les clés d’une communication simple et efficace envers l’équipe ou en individuel.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D93E72-C7A6-6E24-E8A4-4A9EF48D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S’épanouir dans son leadership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AC69B94-0B33-069F-3D09-A6FEB635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44" y="43991"/>
            <a:ext cx="1089737" cy="1089738"/>
          </a:xfrm>
          <a:prstGeom prst="rect">
            <a:avLst/>
          </a:prstGeom>
        </p:spPr>
      </p:pic>
      <p:sp>
        <p:nvSpPr>
          <p:cNvPr id="25" name="Espace réservé du contenu 1">
            <a:extLst>
              <a:ext uri="{FF2B5EF4-FFF2-40B4-BE49-F238E27FC236}">
                <a16:creationId xmlns:a16="http://schemas.microsoft.com/office/drawing/2014/main" id="{0AB6133A-4667-1B54-F412-A7675CFD51A7}"/>
              </a:ext>
            </a:extLst>
          </p:cNvPr>
          <p:cNvSpPr txBox="1">
            <a:spLocks/>
          </p:cNvSpPr>
          <p:nvPr/>
        </p:nvSpPr>
        <p:spPr>
          <a:xfrm>
            <a:off x="320431" y="3493415"/>
            <a:ext cx="8659446" cy="71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700" dirty="0"/>
              <a:t>Tout en testant des situations pour se permettre d’évoluer mais aussi en travaillant sur soi grâce à un rapport éclairant ses propres comportements et ses moteurs.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26" name="Espace réservé du contenu 1">
            <a:extLst>
              <a:ext uri="{FF2B5EF4-FFF2-40B4-BE49-F238E27FC236}">
                <a16:creationId xmlns:a16="http://schemas.microsoft.com/office/drawing/2014/main" id="{DCAD97F1-556B-EF1B-6AE1-3D81655DFFD2}"/>
              </a:ext>
            </a:extLst>
          </p:cNvPr>
          <p:cNvSpPr txBox="1">
            <a:spLocks/>
          </p:cNvSpPr>
          <p:nvPr/>
        </p:nvSpPr>
        <p:spPr>
          <a:xfrm>
            <a:off x="320431" y="4282831"/>
            <a:ext cx="8659446" cy="38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700" i="1" dirty="0"/>
              <a:t>Bien se connaître est un premier pas pour bien interagir avec son équipe.</a:t>
            </a:r>
            <a:endParaRPr lang="fr-FR" sz="18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C5B8D8-9094-341B-0D50-567F16EE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978" y="1142399"/>
            <a:ext cx="360000" cy="3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E16DA9-1084-1E01-4DFD-2F896D0D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610" y="962399"/>
            <a:ext cx="71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8E5A35-2F3B-8AC9-7C98-A5DA9796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1" y="786385"/>
            <a:ext cx="7948246" cy="27070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i="1" dirty="0"/>
              <a:t>La performance est d’autant plus savoureuse (et durable)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i="1" dirty="0"/>
              <a:t>qu’elle a été construite en équipe…</a:t>
            </a:r>
          </a:p>
          <a:p>
            <a:pPr marL="0" indent="0">
              <a:buNone/>
            </a:pPr>
            <a:r>
              <a:rPr lang="fr-FR" sz="1800" dirty="0"/>
              <a:t>C’est probablement là, la convergence des 2 parcours mais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c’est probablement aussi que le début d’un beau chemin basé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sur une prise de conscience sur :</a:t>
            </a:r>
          </a:p>
          <a:p>
            <a:r>
              <a:rPr lang="fr-FR" sz="1800" dirty="0"/>
              <a:t>Les niveaux d’autonomie de chaque membre de l’équipe,</a:t>
            </a:r>
          </a:p>
          <a:p>
            <a:r>
              <a:rPr lang="fr-FR" sz="1800" dirty="0"/>
              <a:t>La maturité de l’équipe et son mode de fonctionnement,</a:t>
            </a:r>
          </a:p>
          <a:p>
            <a:r>
              <a:rPr lang="fr-FR" sz="1800" dirty="0"/>
              <a:t>Les besoins de développement individuels pour servir le projet de l’équipe,</a:t>
            </a:r>
          </a:p>
          <a:p>
            <a:r>
              <a:rPr lang="fr-FR" sz="1800" dirty="0"/>
              <a:t>Le choix d’une communication adaptée à l’équipe et/ou à chaque membre en fonction de sa personnalité.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D93E72-C7A6-6E24-E8A4-4A9EF48D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Faire grandir son équipe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2892E3A-0C0C-2F1E-0DA6-7C8E58DA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41" y="777530"/>
            <a:ext cx="1089737" cy="1089738"/>
          </a:xfrm>
          <a:prstGeom prst="rect">
            <a:avLst/>
          </a:prstGeom>
        </p:spPr>
      </p:pic>
      <p:sp>
        <p:nvSpPr>
          <p:cNvPr id="25" name="Espace réservé du contenu 1">
            <a:extLst>
              <a:ext uri="{FF2B5EF4-FFF2-40B4-BE49-F238E27FC236}">
                <a16:creationId xmlns:a16="http://schemas.microsoft.com/office/drawing/2014/main" id="{0AB6133A-4667-1B54-F412-A7675CFD51A7}"/>
              </a:ext>
            </a:extLst>
          </p:cNvPr>
          <p:cNvSpPr txBox="1">
            <a:spLocks/>
          </p:cNvSpPr>
          <p:nvPr/>
        </p:nvSpPr>
        <p:spPr>
          <a:xfrm>
            <a:off x="320431" y="3493415"/>
            <a:ext cx="8659446" cy="71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700" dirty="0"/>
              <a:t>Tout en restant simple mais pas simpliste car il s’agit tout de même d’éléments complexes (les humains 😅).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26" name="Espace réservé du contenu 1">
            <a:extLst>
              <a:ext uri="{FF2B5EF4-FFF2-40B4-BE49-F238E27FC236}">
                <a16:creationId xmlns:a16="http://schemas.microsoft.com/office/drawing/2014/main" id="{DCAD97F1-556B-EF1B-6AE1-3D81655DFFD2}"/>
              </a:ext>
            </a:extLst>
          </p:cNvPr>
          <p:cNvSpPr txBox="1">
            <a:spLocks/>
          </p:cNvSpPr>
          <p:nvPr/>
        </p:nvSpPr>
        <p:spPr>
          <a:xfrm>
            <a:off x="320431" y="4282831"/>
            <a:ext cx="8659446" cy="38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700" i="1" dirty="0"/>
              <a:t>Voir en son équipe des talents dont notre seul devoir est de les faire s’épanouir.</a:t>
            </a:r>
            <a:endParaRPr lang="fr-FR" sz="18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23CECA-B4AA-5AC3-6FE5-3D99E813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778" y="1142399"/>
            <a:ext cx="360000" cy="3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EE2EC0-6971-905F-DC78-C1E918B66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3" y="228860"/>
            <a:ext cx="71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FBD77E5-624B-0C17-621C-EBC28728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58" y="791532"/>
            <a:ext cx="6678897" cy="12438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 dirty="0"/>
              <a:t>Cursus construit pour permettre d’accompagner le développement des Responsables d’équipe dont ont besoin nos PME dans leur </a:t>
            </a:r>
            <a:r>
              <a:rPr lang="fr-FR" sz="2000" b="1" dirty="0"/>
              <a:t>leadership</a:t>
            </a:r>
            <a:r>
              <a:rPr lang="fr-FR" sz="2000" dirty="0"/>
              <a:t>, leurs </a:t>
            </a:r>
            <a:r>
              <a:rPr lang="fr-FR" sz="2000" b="1" dirty="0"/>
              <a:t>compétences</a:t>
            </a:r>
            <a:r>
              <a:rPr lang="fr-FR" sz="2000" dirty="0"/>
              <a:t> techniques et de </a:t>
            </a:r>
            <a:r>
              <a:rPr lang="fr-FR" sz="2000" b="1" dirty="0"/>
              <a:t>gestion</a:t>
            </a:r>
            <a:r>
              <a:rPr lang="fr-FR" sz="2000" dirty="0"/>
              <a:t> et leur </a:t>
            </a:r>
            <a:r>
              <a:rPr lang="fr-FR" sz="2000" b="1" dirty="0"/>
              <a:t>communication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B62EB0-00C9-95D5-5865-693D9D1D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 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DB6774-208D-046F-05DF-75B6FD13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10" y="777530"/>
            <a:ext cx="1089737" cy="10897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8FFA16-8FD7-9F2B-7DDC-D4CF6B925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41" y="777530"/>
            <a:ext cx="1089737" cy="10897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5CB077-F62D-0A70-6A68-A259D32E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144" y="43991"/>
            <a:ext cx="1089737" cy="1089738"/>
          </a:xfrm>
          <a:prstGeom prst="rect">
            <a:avLst/>
          </a:prstGeom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37F23A2E-4194-A42D-E732-DFA7712F3834}"/>
              </a:ext>
            </a:extLst>
          </p:cNvPr>
          <p:cNvSpPr txBox="1">
            <a:spLocks/>
          </p:cNvSpPr>
          <p:nvPr/>
        </p:nvSpPr>
        <p:spPr>
          <a:xfrm>
            <a:off x="413058" y="2203595"/>
            <a:ext cx="8336824" cy="2343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Ils développeront de manière pratique leurs compétences à :</a:t>
            </a:r>
          </a:p>
          <a:p>
            <a:r>
              <a:rPr lang="fr-FR" dirty="0"/>
              <a:t>Organiser l’activité de son secteur sur un horizon court terme,</a:t>
            </a:r>
          </a:p>
          <a:p>
            <a:r>
              <a:rPr lang="fr-FR" dirty="0"/>
              <a:t>Adapter le fonctionnement de son secteur aux aléas et évènements,</a:t>
            </a:r>
          </a:p>
          <a:p>
            <a:r>
              <a:rPr lang="fr-FR" dirty="0"/>
              <a:t>Identifier les besoins en compétences de son secteur,</a:t>
            </a:r>
          </a:p>
          <a:p>
            <a:r>
              <a:rPr lang="fr-FR" dirty="0"/>
              <a:t>Préparer l’évolution des compétences des membres de son équipes,</a:t>
            </a:r>
          </a:p>
          <a:p>
            <a:r>
              <a:rPr lang="fr-FR" dirty="0"/>
              <a:t>Piloter au quotidien son équipe,</a:t>
            </a:r>
          </a:p>
          <a:p>
            <a:r>
              <a:rPr lang="fr-FR" dirty="0"/>
              <a:t>Analyser la performance de son secteur,</a:t>
            </a:r>
          </a:p>
          <a:p>
            <a:r>
              <a:rPr lang="fr-FR" dirty="0"/>
              <a:t>Coordonner des actions d’améliorations sur son secteur.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8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04A5976682E46AF845FBD843A14FF" ma:contentTypeVersion="17" ma:contentTypeDescription="Crée un document." ma:contentTypeScope="" ma:versionID="677146c16dd98a176bdaf7387b0255cb">
  <xsd:schema xmlns:xsd="http://www.w3.org/2001/XMLSchema" xmlns:xs="http://www.w3.org/2001/XMLSchema" xmlns:p="http://schemas.microsoft.com/office/2006/metadata/properties" xmlns:ns2="d7486eb5-8629-4a65-921c-9a659094688f" xmlns:ns3="53232c7d-827b-4dde-b387-5252e8ad9bfa" targetNamespace="http://schemas.microsoft.com/office/2006/metadata/properties" ma:root="true" ma:fieldsID="f043db654ce3c17808691d4a5acf8b7e" ns2:_="" ns3:_="">
    <xsd:import namespace="d7486eb5-8629-4a65-921c-9a659094688f"/>
    <xsd:import namespace="53232c7d-827b-4dde-b387-5252e8ad9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86eb5-8629-4a65-921c-9a6590946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e5879b-ce5a-4da5-a1d6-9c2df8d6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32c7d-827b-4dde-b387-5252e8ad9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0a7da3-f938-4940-96cf-5619cb50a946}" ma:internalName="TaxCatchAll" ma:showField="CatchAllData" ma:web="53232c7d-827b-4dde-b387-5252e8ad9b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232c7d-827b-4dde-b387-5252e8ad9bfa" xsi:nil="true"/>
    <lcf76f155ced4ddcb4097134ff3c332f xmlns="d7486eb5-8629-4a65-921c-9a65909468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668BC7-7A5B-4613-9EAB-7EE2D0D0B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86eb5-8629-4a65-921c-9a659094688f"/>
    <ds:schemaRef ds:uri="53232c7d-827b-4dde-b387-5252e8ad9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62F9E9-DE11-4AF5-9279-1F836B6C2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2D6E1-A5DA-4F0C-8B44-B7B3ADDA7E3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3232c7d-827b-4dde-b387-5252e8ad9bfa"/>
    <ds:schemaRef ds:uri="http://purl.org/dc/elements/1.1/"/>
    <ds:schemaRef ds:uri="http://schemas.microsoft.com/office/2006/metadata/properties"/>
    <ds:schemaRef ds:uri="d7486eb5-8629-4a65-921c-9a659094688f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14472</TotalTime>
  <Words>2062</Words>
  <Application>Microsoft Office PowerPoint</Application>
  <PresentationFormat>Affichage à l'écran (16:9)</PresentationFormat>
  <Paragraphs>306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Dubai</vt:lpstr>
      <vt:lpstr>Frutiger-BlackCn</vt:lpstr>
      <vt:lpstr>Frutiger-BoldCn</vt:lpstr>
      <vt:lpstr>Frutiger-Cn</vt:lpstr>
      <vt:lpstr>Helvetica</vt:lpstr>
      <vt:lpstr>2_Thème Office</vt:lpstr>
      <vt:lpstr>1_Thème Office</vt:lpstr>
      <vt:lpstr>3_Thème Office</vt:lpstr>
      <vt:lpstr>Office Theme</vt:lpstr>
      <vt:lpstr>Présentation PowerPoint</vt:lpstr>
      <vt:lpstr>Présentation PowerPoint</vt:lpstr>
      <vt:lpstr>Présentation PowerPoint</vt:lpstr>
      <vt:lpstr>Partages d’analyses</vt:lpstr>
      <vt:lpstr>Constats et besoins identifiés</vt:lpstr>
      <vt:lpstr>Cheminer en liberté vers sa performance</vt:lpstr>
      <vt:lpstr>S’épanouir dans son leadership</vt:lpstr>
      <vt:lpstr>Faire grandir son équipe</vt:lpstr>
      <vt:lpstr>En synthèse</vt:lpstr>
      <vt:lpstr>Pour finir…</vt:lpstr>
      <vt:lpstr>Programme et planning</vt:lpstr>
      <vt:lpstr>RESPONSABLE D’EQUIPE MANAGEMENT DE LA PERFORMANCE INDUSTRIELLE </vt:lpstr>
      <vt:lpstr>Modalités</vt:lpstr>
      <vt:lpstr>Contacts et questions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François LAGAUDE</cp:lastModifiedBy>
  <cp:revision>149</cp:revision>
  <cp:lastPrinted>2020-11-17T15:42:48Z</cp:lastPrinted>
  <dcterms:created xsi:type="dcterms:W3CDTF">2019-02-07T11:13:53Z</dcterms:created>
  <dcterms:modified xsi:type="dcterms:W3CDTF">2023-12-19T10:25:20Z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0x010100150CCBF884FDCC42A268FCE0B50B17EF</vt:lpwstr>
  </property>
  <property fmtid="{D5CDD505-2E9C-101B-9397-08002B2CF9AE}" pid="3" name="Order">
    <vt:r8>15600</vt:r8>
  </property>
  <property fmtid="{D5CDD505-2E9C-101B-9397-08002B2CF9AE}" pid="4" name="MediaServiceImageTags">
    <vt:lpwstr/>
  </property>
</Properties>
</file>