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79" r:id="rId5"/>
    <p:sldMasterId id="2147483691" r:id="rId6"/>
  </p:sldMasterIdLst>
  <p:notesMasterIdLst>
    <p:notesMasterId r:id="rId17"/>
  </p:notesMasterIdLst>
  <p:handoutMasterIdLst>
    <p:handoutMasterId r:id="rId18"/>
  </p:handoutMasterIdLst>
  <p:sldIdLst>
    <p:sldId id="2612" r:id="rId7"/>
    <p:sldId id="2355" r:id="rId8"/>
    <p:sldId id="2614" r:id="rId9"/>
    <p:sldId id="2615" r:id="rId10"/>
    <p:sldId id="2623" r:id="rId11"/>
    <p:sldId id="2622" r:id="rId12"/>
    <p:sldId id="2620" r:id="rId13"/>
    <p:sldId id="2621" r:id="rId14"/>
    <p:sldId id="2619" r:id="rId15"/>
    <p:sldId id="2568" r:id="rId16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292D3F"/>
    <a:srgbClr val="EDF3E9"/>
    <a:srgbClr val="B2CBA1"/>
    <a:srgbClr val="D9000D"/>
    <a:srgbClr val="4D6D43"/>
    <a:srgbClr val="3A6C82"/>
    <a:srgbClr val="80B6C5"/>
    <a:srgbClr val="7BA003"/>
    <a:srgbClr val="2F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96" autoAdjust="0"/>
  </p:normalViewPr>
  <p:slideViewPr>
    <p:cSldViewPr snapToGrid="0" snapToObjects="1">
      <p:cViewPr>
        <p:scale>
          <a:sx n="112" d="100"/>
          <a:sy n="112" d="100"/>
        </p:scale>
        <p:origin x="1584" y="24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1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çois LAGAUDE" userId="71d33075-14d3-4ddf-8a0f-0286fe4e211e" providerId="ADAL" clId="{477BC9D4-FD0C-4BE3-A81B-262FCC13187F}"/>
    <pc:docChg chg="modSld">
      <pc:chgData name="François LAGAUDE" userId="71d33075-14d3-4ddf-8a0f-0286fe4e211e" providerId="ADAL" clId="{477BC9D4-FD0C-4BE3-A81B-262FCC13187F}" dt="2023-10-31T08:36:53.723" v="7" actId="20577"/>
      <pc:docMkLst>
        <pc:docMk/>
      </pc:docMkLst>
      <pc:sldChg chg="modSp mod">
        <pc:chgData name="François LAGAUDE" userId="71d33075-14d3-4ddf-8a0f-0286fe4e211e" providerId="ADAL" clId="{477BC9D4-FD0C-4BE3-A81B-262FCC13187F}" dt="2023-10-31T08:36:53.723" v="7" actId="20577"/>
        <pc:sldMkLst>
          <pc:docMk/>
          <pc:sldMk cId="421756515" sldId="2602"/>
        </pc:sldMkLst>
        <pc:spChg chg="mod">
          <ac:chgData name="François LAGAUDE" userId="71d33075-14d3-4ddf-8a0f-0286fe4e211e" providerId="ADAL" clId="{477BC9D4-FD0C-4BE3-A81B-262FCC13187F}" dt="2023-10-31T08:36:53.723" v="7" actId="20577"/>
          <ac:spMkLst>
            <pc:docMk/>
            <pc:sldMk cId="421756515" sldId="2602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 smtClean="0">
              <a:solidFill>
                <a:schemeClr val="bg1"/>
              </a:solidFill>
            </a:rPr>
            <a:t>Découvrez les contenus des certifications SPACE au service de l'excellence </a:t>
          </a:r>
          <a:endParaRPr lang="fr-FR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 smtClean="0">
              <a:solidFill>
                <a:schemeClr val="bg1"/>
              </a:solidFill>
            </a:rPr>
            <a:t>Engagez les talents dans une culture LEAN et Managériale performante</a:t>
          </a:r>
          <a:endParaRPr lang="fr-FR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 smtClean="0">
              <a:solidFill>
                <a:schemeClr val="bg1"/>
              </a:solidFill>
            </a:rPr>
            <a:t>Menez un projet </a:t>
          </a:r>
          <a:r>
            <a:rPr lang="fr-FR" sz="1600" dirty="0" err="1" smtClean="0">
              <a:solidFill>
                <a:schemeClr val="bg1"/>
              </a:solidFill>
            </a:rPr>
            <a:t>tutoré</a:t>
          </a:r>
          <a:r>
            <a:rPr lang="fr-FR" sz="1600" dirty="0" smtClean="0">
              <a:solidFill>
                <a:schemeClr val="bg1"/>
              </a:solidFill>
            </a:rPr>
            <a:t> dans votre entreprise et relevez vos challenges</a:t>
          </a:r>
          <a:endParaRPr lang="fr-FR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0FE14604-DCD5-4F50-977E-EEB51B1FE95C}" type="presOf" srcId="{2F47E0D2-FAAB-42B8-B2CB-1C7A5D0CAECD}" destId="{052AF4A4-11D9-475C-B772-ED8244883CBA}" srcOrd="0" destOrd="0" presId="urn:microsoft.com/office/officeart/2005/8/layout/venn3"/>
    <dgm:cxn modelId="{1809E5D6-809F-49B6-AF88-6229201719DE}" type="presOf" srcId="{DFB8679A-D453-4077-893C-9EB0256A1E38}" destId="{C23B7731-7525-48E4-82BC-7292E675DE8A}" srcOrd="0" destOrd="0" presId="urn:microsoft.com/office/officeart/2005/8/layout/venn3"/>
    <dgm:cxn modelId="{17EFCC2D-A6E3-4912-A569-45D7612BCA6F}" type="presOf" srcId="{361A028A-A73D-4904-AB28-BBE3C9A30F80}" destId="{F731F90F-DD6E-4C36-B8E2-1C52CB865B2F}" srcOrd="0" destOrd="0" presId="urn:microsoft.com/office/officeart/2005/8/layout/venn3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B6004224-5715-41F3-8693-23EC61FA99CC}" type="presOf" srcId="{B6866E49-CAD1-4CF8-A936-1C2E63831F1D}" destId="{660727B4-EAC9-483B-B9B8-6735554E2FAF}" srcOrd="0" destOrd="0" presId="urn:microsoft.com/office/officeart/2005/8/layout/venn3"/>
    <dgm:cxn modelId="{B43445AB-ECEC-4D2F-8C1B-06DF98CA2028}" type="presParOf" srcId="{F731F90F-DD6E-4C36-B8E2-1C52CB865B2F}" destId="{C23B7731-7525-48E4-82BC-7292E675DE8A}" srcOrd="0" destOrd="0" presId="urn:microsoft.com/office/officeart/2005/8/layout/venn3"/>
    <dgm:cxn modelId="{429D538F-EF4E-408A-A514-5EC44DBAFEFC}" type="presParOf" srcId="{F731F90F-DD6E-4C36-B8E2-1C52CB865B2F}" destId="{8E8DB31F-086E-4AB8-A952-4011D8541ED1}" srcOrd="1" destOrd="0" presId="urn:microsoft.com/office/officeart/2005/8/layout/venn3"/>
    <dgm:cxn modelId="{646691D9-A5F4-4D25-8690-08D9A47BDDCC}" type="presParOf" srcId="{F731F90F-DD6E-4C36-B8E2-1C52CB865B2F}" destId="{052AF4A4-11D9-475C-B772-ED8244883CBA}" srcOrd="2" destOrd="0" presId="urn:microsoft.com/office/officeart/2005/8/layout/venn3"/>
    <dgm:cxn modelId="{620014EF-2A1A-4C7B-B763-A7C2AF31CC7A}" type="presParOf" srcId="{F731F90F-DD6E-4C36-B8E2-1C52CB865B2F}" destId="{FAAE5603-BDC1-40A4-BECB-910DF48C0C8B}" srcOrd="3" destOrd="0" presId="urn:microsoft.com/office/officeart/2005/8/layout/venn3"/>
    <dgm:cxn modelId="{BBE1DD87-FC1D-4A35-ABC9-0E0E1435655B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 smtClean="0">
              <a:solidFill>
                <a:schemeClr val="bg1"/>
              </a:solidFill>
            </a:rPr>
            <a:t>Découvrez les contenus des certifications SPACE au service de l'excellence </a:t>
          </a:r>
          <a:endParaRPr lang="fr-FR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 smtClean="0">
              <a:solidFill>
                <a:schemeClr val="bg1"/>
              </a:solidFill>
            </a:rPr>
            <a:t>Engagez les talents dans une culture LEAN et Managériale performante</a:t>
          </a:r>
          <a:endParaRPr lang="fr-FR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 smtClean="0">
              <a:solidFill>
                <a:schemeClr val="bg1"/>
              </a:solidFill>
            </a:rPr>
            <a:t>Menez un projet </a:t>
          </a:r>
          <a:r>
            <a:rPr lang="fr-FR" sz="1600" dirty="0" err="1" smtClean="0">
              <a:solidFill>
                <a:schemeClr val="bg1"/>
              </a:solidFill>
            </a:rPr>
            <a:t>tutoré</a:t>
          </a:r>
          <a:r>
            <a:rPr lang="fr-FR" sz="1600" dirty="0" smtClean="0">
              <a:solidFill>
                <a:schemeClr val="bg1"/>
              </a:solidFill>
            </a:rPr>
            <a:t> dans votre entreprise et relevez vos challenges</a:t>
          </a:r>
          <a:endParaRPr lang="fr-FR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E20A449A-0D0F-48B3-A467-694691B45048}" type="presOf" srcId="{B6866E49-CAD1-4CF8-A936-1C2E63831F1D}" destId="{660727B4-EAC9-483B-B9B8-6735554E2FAF}" srcOrd="0" destOrd="0" presId="urn:microsoft.com/office/officeart/2005/8/layout/venn3"/>
    <dgm:cxn modelId="{81BB8AE6-3FAE-4E8E-8EFC-6EA24B402965}" type="presOf" srcId="{361A028A-A73D-4904-AB28-BBE3C9A30F80}" destId="{F731F90F-DD6E-4C36-B8E2-1C52CB865B2F}" srcOrd="0" destOrd="0" presId="urn:microsoft.com/office/officeart/2005/8/layout/venn3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788CC10C-5421-4785-9989-4808873BA5B7}" type="presOf" srcId="{DFB8679A-D453-4077-893C-9EB0256A1E38}" destId="{C23B7731-7525-48E4-82BC-7292E675DE8A}" srcOrd="0" destOrd="0" presId="urn:microsoft.com/office/officeart/2005/8/layout/venn3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877299C6-239D-458F-8E38-9521CC104769}" type="presOf" srcId="{2F47E0D2-FAAB-42B8-B2CB-1C7A5D0CAECD}" destId="{052AF4A4-11D9-475C-B772-ED8244883CBA}" srcOrd="0" destOrd="0" presId="urn:microsoft.com/office/officeart/2005/8/layout/venn3"/>
    <dgm:cxn modelId="{DD1C451E-86DE-49AD-9BD5-6E1D2095A38A}" type="presParOf" srcId="{F731F90F-DD6E-4C36-B8E2-1C52CB865B2F}" destId="{C23B7731-7525-48E4-82BC-7292E675DE8A}" srcOrd="0" destOrd="0" presId="urn:microsoft.com/office/officeart/2005/8/layout/venn3"/>
    <dgm:cxn modelId="{A57F9A83-C593-46F9-AFB2-5D6C518118E6}" type="presParOf" srcId="{F731F90F-DD6E-4C36-B8E2-1C52CB865B2F}" destId="{8E8DB31F-086E-4AB8-A952-4011D8541ED1}" srcOrd="1" destOrd="0" presId="urn:microsoft.com/office/officeart/2005/8/layout/venn3"/>
    <dgm:cxn modelId="{DA8AF670-4EA1-4942-A271-4CB7B9F840F6}" type="presParOf" srcId="{F731F90F-DD6E-4C36-B8E2-1C52CB865B2F}" destId="{052AF4A4-11D9-475C-B772-ED8244883CBA}" srcOrd="2" destOrd="0" presId="urn:microsoft.com/office/officeart/2005/8/layout/venn3"/>
    <dgm:cxn modelId="{47B7E02C-D811-4872-8501-EA8C75D88756}" type="presParOf" srcId="{F731F90F-DD6E-4C36-B8E2-1C52CB865B2F}" destId="{FAAE5603-BDC1-40A4-BECB-910DF48C0C8B}" srcOrd="3" destOrd="0" presId="urn:microsoft.com/office/officeart/2005/8/layout/venn3"/>
    <dgm:cxn modelId="{148B367F-E883-49E9-AB00-AA0C99309D25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smtClean="0">
              <a:solidFill>
                <a:schemeClr val="bg1"/>
              </a:solidFill>
            </a:rPr>
            <a:t>Découvrez les contenus des certifications SPACE au service de l'excellence </a:t>
          </a:r>
          <a:endParaRPr lang="fr-FR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smtClean="0">
              <a:solidFill>
                <a:schemeClr val="bg1"/>
              </a:solidFill>
            </a:rPr>
            <a:t>Engagez les talents dans une culture LEAN et Managériale performante</a:t>
          </a:r>
          <a:endParaRPr lang="fr-FR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smtClean="0">
              <a:solidFill>
                <a:schemeClr val="bg1"/>
              </a:solidFill>
            </a:rPr>
            <a:t>Menez un projet </a:t>
          </a:r>
          <a:r>
            <a:rPr lang="fr-FR" sz="1600" kern="1200" dirty="0" err="1" smtClean="0">
              <a:solidFill>
                <a:schemeClr val="bg1"/>
              </a:solidFill>
            </a:rPr>
            <a:t>tutoré</a:t>
          </a:r>
          <a:r>
            <a:rPr lang="fr-FR" sz="1600" kern="1200" dirty="0" smtClean="0">
              <a:solidFill>
                <a:schemeClr val="bg1"/>
              </a:solidFill>
            </a:rPr>
            <a:t> dans votre entreprise et relevez vos challenges</a:t>
          </a:r>
          <a:endParaRPr lang="fr-FR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15350" y="1099005"/>
        <a:ext cx="1543760" cy="1543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smtClean="0">
              <a:solidFill>
                <a:schemeClr val="bg1"/>
              </a:solidFill>
            </a:rPr>
            <a:t>Découvrez les contenus des certifications SPACE au service de l'excellence </a:t>
          </a:r>
          <a:endParaRPr lang="fr-FR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smtClean="0">
              <a:solidFill>
                <a:schemeClr val="bg1"/>
              </a:solidFill>
            </a:rPr>
            <a:t>Engagez les talents dans une culture LEAN et Managériale performante</a:t>
          </a:r>
          <a:endParaRPr lang="fr-FR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smtClean="0">
              <a:solidFill>
                <a:schemeClr val="bg1"/>
              </a:solidFill>
            </a:rPr>
            <a:t>Menez un projet </a:t>
          </a:r>
          <a:r>
            <a:rPr lang="fr-FR" sz="1600" kern="1200" dirty="0" err="1" smtClean="0">
              <a:solidFill>
                <a:schemeClr val="bg1"/>
              </a:solidFill>
            </a:rPr>
            <a:t>tutoré</a:t>
          </a:r>
          <a:r>
            <a:rPr lang="fr-FR" sz="1600" kern="1200" dirty="0" smtClean="0">
              <a:solidFill>
                <a:schemeClr val="bg1"/>
              </a:solidFill>
            </a:rPr>
            <a:t> dans votre entreprise et relevez vos challenges</a:t>
          </a:r>
          <a:endParaRPr lang="fr-FR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15350" y="1099005"/>
        <a:ext cx="1543760" cy="154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50CD-0E3E-4A93-B063-00F85827BC72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B066-90A4-45B4-9248-057A725D6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3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à adresser à M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Chenel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quel démarche Amélioration Continue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Gache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Chimie s'inscrit la formation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certifiante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suivie par 3 de vos talents? 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formation vous donnent vos 3 talents ?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quelles thématiques ont-ils axé leurs projets d'amélioration continue au sein de votre structure? 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4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4CDC4BA-8672-4BE0-8F35-AA2607B4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B3FA06-A0BF-42E0-8876-302D262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397C678-8B67-43E7-AF7F-F19C73562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68FDD48-C25F-414B-AF1D-0F33C3A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CB1751E-5CA1-4E2F-808A-163DFD82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FF6308B-D749-4526-B832-ACBEC216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2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D242701-EF8B-4F99-86FC-24C5CF2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341853A-ABCE-4CC8-AF2C-D5F99661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E871AA2-079B-45ED-8AC4-A5EE130E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9C651C6-0144-4C77-A981-77E9D7E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3E6EF09-5EF6-4948-9A16-840807B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5EAF05A-5244-48E1-B2CF-0840D71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B311BD-B35F-4B1A-96E5-67AA65C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2264A1C-7ED3-454B-9BBE-191D814C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DDF1DB8-D667-4658-AE56-CCAB776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9BCD4FE-E17D-45EE-9309-8DA87FE6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7DE779F-C730-4C63-87AC-EC19BC4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1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F2EC800B-1607-4523-B707-9E5940DBB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430EA78-3CD0-49EE-8644-B0C2117D2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1249AC9-0C55-4310-A8D6-55D5C7E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0076109-673D-4362-87D7-7678B7D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8203754-2A88-4D66-9742-9F096BD9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06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36538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" y="4694794"/>
            <a:ext cx="9144000" cy="448706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399C14C-C054-4725-A0E4-5471F8E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28/01/2021</a:t>
            </a:r>
            <a:endParaRPr lang="en-US" sz="8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537650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D8B3C9B-2899-465C-AE49-5099BAE8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err="1"/>
              <a:t>Stratégie</a:t>
            </a:r>
            <a:r>
              <a:rPr lang="en-US" dirty="0"/>
              <a:t> et DOPA</a:t>
            </a:r>
            <a:endParaRPr lang="en-US" sz="800" dirty="0"/>
          </a:p>
        </p:txBody>
      </p:sp>
      <p:grpSp>
        <p:nvGrpSpPr>
          <p:cNvPr id="9" name="Grouper 14">
            <a:extLst>
              <a:ext uri="{FF2B5EF4-FFF2-40B4-BE49-F238E27FC236}">
                <a16:creationId xmlns=""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=""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=""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re 1">
            <a:extLst>
              <a:ext uri="{FF2B5EF4-FFF2-40B4-BE49-F238E27FC236}">
                <a16:creationId xmlns=""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0"/>
            <a:ext cx="9144000" cy="537650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" y="4704456"/>
            <a:ext cx="9144000" cy="432082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399C14C-C054-4725-A0E4-5471F8E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3341D23F-96BF-47D6-AC0E-DF949CAEF702}" type="datetimeFigureOut">
              <a:rPr lang="en-US" smtClean="0"/>
              <a:pPr/>
              <a:t>3/21/2024</a:t>
            </a:fld>
            <a:endParaRPr lang="en-US" sz="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D8B3C9B-2899-465C-AE49-5099BAE8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US" sz="800" dirty="0"/>
          </a:p>
        </p:txBody>
      </p:sp>
      <p:grpSp>
        <p:nvGrpSpPr>
          <p:cNvPr id="9" name="Grouper 14">
            <a:extLst>
              <a:ext uri="{FF2B5EF4-FFF2-40B4-BE49-F238E27FC236}">
                <a16:creationId xmlns=""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=""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=""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re 1">
            <a:extLst>
              <a:ext uri="{FF2B5EF4-FFF2-40B4-BE49-F238E27FC236}">
                <a16:creationId xmlns=""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9D995B-5316-44B6-899A-9C83C75F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5660AC4-2F8C-439E-9D83-EE7D4990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96C0F2B-1F10-4FD4-9EA3-0AC860FE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DA3D1A7-2C17-4B9E-9D42-807EBAE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44B2408-E0B7-43A1-A1F0-5B5A170A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91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B094BE-7B0F-44B2-9359-42C40D3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C3CD6AE-8925-4A40-A937-12BDC0C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FE8ABE7-7789-4171-8764-09D1B8B9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7AB59CB-ECC6-41A7-AB44-D1598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5C65E29-6EA4-4BC9-8C40-6863A09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FE39FB-C869-4F68-9134-AA6B9D4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81F6DA8-7FEE-41F5-9EF5-B93BE2A3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870453D-D864-4371-8645-74D3DBC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EFE737C-445B-40D1-9DEE-BE27625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E1EA544-67AF-44DA-B0C8-CAA770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C1A3CD0-DA11-456B-82A5-C277363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2B66CA1-A58C-462A-8960-4EC5CF17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6AC8CE8-D578-49CD-BAA5-53AA8711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1FD9C11-77AA-4918-9CA9-F14E97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349A281-37E9-43D4-9A4E-000CCC3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6769AF1-675B-4ACA-A402-415F3E83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8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4BAF56-3EC2-46EF-B721-E274C47D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D9E93DC-A8F8-42B3-9450-3E20DCA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F3FCA70-A606-4306-B625-C67E57A1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E0B120A3-B31D-484E-9FA9-818E08A14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16FEBC5-873F-4C25-8E72-64473028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DD0488D-9274-4DC5-B4F6-25230F1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A7A82B3E-5962-4AB4-B821-3B462DE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B0058AE-B726-41FC-B5E0-7FC6B91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0D7A08-B5C8-47FE-9139-3E8EE91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C210D3D-8C15-424E-BD47-BBFD88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72114D1-D1A0-477B-89DE-AED3CFE5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815C0CB-BC19-4F8B-BDFC-62C9E030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3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4239376-25A4-4F67-AAEB-846CEBF0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E6DDC372-C685-4FAD-8851-B09E906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FEA84F1-D308-468F-AAF9-ACA61F5D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=""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3572018"/>
          </a:xfrm>
          <a:prstGeom prst="rect">
            <a:avLst/>
          </a:prstGeom>
          <a:solidFill>
            <a:srgbClr val="292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572019"/>
            <a:ext cx="9144000" cy="157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DA2DB39F-E808-455C-B749-E328AA9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172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5E6D38E-27FE-439A-B8AA-84D3ED5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701-B6B5-46FA-8556-21A99C292A2E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5491CC8-B128-444D-A44C-5C4FBA5F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CCED9E-22C0-46A6-BF89-848AB6A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6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=""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6346"/>
            <a:ext cx="9144000" cy="4457153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27682" y="4581290"/>
            <a:ext cx="1593093" cy="59030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xmlns="" id="{9DFBA506-F952-4D6C-82ED-0071BA2F2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505631"/>
              </p:ext>
            </p:extLst>
          </p:nvPr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xmlns="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1143000" y="5945"/>
            <a:ext cx="6858000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4050" b="1" spc="38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CQPM MANAGEMENT</a:t>
            </a:r>
            <a:endParaRPr lang="fr-FR" sz="4050" b="1" spc="38" dirty="0">
              <a:ln w="9525" cmpd="sng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841974" y="880024"/>
            <a:ext cx="7460056" cy="86258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dirty="0" smtClean="0">
                <a:solidFill>
                  <a:srgbClr val="2F466F"/>
                </a:solidFill>
                <a:latin typeface="Helvetica"/>
                <a:cs typeface="Helvetica"/>
              </a:rPr>
              <a:t>MANAGEZ LA PERFORMANCE INDUSTRIELLE AERONAUTIQUE</a:t>
            </a:r>
            <a:endParaRPr lang="fr-FR" dirty="0">
              <a:solidFill>
                <a:srgbClr val="2F466F"/>
              </a:solidFill>
              <a:latin typeface="Helvetica"/>
              <a:cs typeface="Helvetica"/>
            </a:endParaRPr>
          </a:p>
          <a:p>
            <a:pPr marL="171446" indent="-171446" defTabSz="685783">
              <a:spcBef>
                <a:spcPts val="750"/>
              </a:spcBef>
            </a:pPr>
            <a:endParaRPr lang="fr-FR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3562350" y="4267199"/>
            <a:ext cx="5523874" cy="791899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>
              <a:buNone/>
            </a:pPr>
            <a:r>
              <a:rPr lang="fr-FR" sz="1600" dirty="0">
                <a:solidFill>
                  <a:srgbClr val="2F466F"/>
                </a:solidFill>
              </a:rPr>
              <a:t>Animé </a:t>
            </a:r>
            <a:r>
              <a:rPr lang="fr-FR" sz="1600" dirty="0" smtClean="0">
                <a:solidFill>
                  <a:srgbClr val="2F466F"/>
                </a:solidFill>
              </a:rPr>
              <a:t>par : François LAGAUDE </a:t>
            </a:r>
            <a:r>
              <a:rPr lang="fr-FR" sz="1600" dirty="0">
                <a:solidFill>
                  <a:srgbClr val="2F466F"/>
                </a:solidFill>
              </a:rPr>
              <a:t>(Responsable Formation</a:t>
            </a:r>
            <a:r>
              <a:rPr lang="fr-FR" sz="1600" dirty="0" smtClean="0">
                <a:solidFill>
                  <a:srgbClr val="2F466F"/>
                </a:solidFill>
              </a:rPr>
              <a:t>)</a:t>
            </a:r>
          </a:p>
          <a:p>
            <a:pPr marL="0" indent="0" defTabSz="685783">
              <a:buNone/>
            </a:pPr>
            <a:r>
              <a:rPr lang="fr-FR" sz="1600" dirty="0" smtClean="0">
                <a:solidFill>
                  <a:srgbClr val="2F466F"/>
                </a:solidFill>
              </a:rPr>
              <a:t>Invité : Stéphane </a:t>
            </a:r>
            <a:r>
              <a:rPr lang="fr-FR" sz="1600" dirty="0">
                <a:solidFill>
                  <a:srgbClr val="2F466F"/>
                </a:solidFill>
              </a:rPr>
              <a:t>CHENEL, Directeur de site, </a:t>
            </a:r>
            <a:r>
              <a:rPr lang="fr-FR" sz="1600" dirty="0" err="1">
                <a:solidFill>
                  <a:srgbClr val="2F466F"/>
                </a:solidFill>
              </a:rPr>
              <a:t>Gaches</a:t>
            </a:r>
            <a:r>
              <a:rPr lang="fr-FR" sz="1600" dirty="0">
                <a:solidFill>
                  <a:srgbClr val="2F466F"/>
                </a:solidFill>
              </a:rPr>
              <a:t> Chimie </a:t>
            </a:r>
            <a:r>
              <a:rPr lang="fr-FR" sz="1600" dirty="0" err="1">
                <a:solidFill>
                  <a:srgbClr val="2F466F"/>
                </a:solidFill>
              </a:rPr>
              <a:t>Escalquens</a:t>
            </a:r>
            <a:endParaRPr lang="fr-FR" sz="1600" dirty="0">
              <a:solidFill>
                <a:srgbClr val="2F466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/>
          <a:srcRect t="18868" b="18838"/>
          <a:stretch/>
        </p:blipFill>
        <p:spPr>
          <a:xfrm>
            <a:off x="4129051" y="479744"/>
            <a:ext cx="885897" cy="1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2FCC9A04-3410-4677-AF5A-3B4310B2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08364"/>
            <a:ext cx="7886700" cy="30371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Rediffusion </a:t>
            </a:r>
            <a:r>
              <a:rPr lang="fr-FR" dirty="0"/>
              <a:t>du Webinar bientôt </a:t>
            </a:r>
            <a:r>
              <a:rPr lang="fr-FR" dirty="0" smtClean="0"/>
              <a:t>disponible sur notre site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dirty="0" smtClean="0"/>
              <a:t>Merci </a:t>
            </a:r>
            <a:r>
              <a:rPr lang="fr-FR" sz="2800" dirty="0"/>
              <a:t>pour votre participation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BC18B29-15C1-4180-901C-07135902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80"/>
          <a:stretch/>
        </p:blipFill>
        <p:spPr>
          <a:xfrm>
            <a:off x="3540916" y="789054"/>
            <a:ext cx="2062167" cy="6750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19596" b="2439"/>
          <a:stretch/>
        </p:blipFill>
        <p:spPr>
          <a:xfrm>
            <a:off x="1861356" y="2114553"/>
            <a:ext cx="5425267" cy="17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3572018"/>
          </a:xfrm>
          <a:prstGeom prst="rect">
            <a:avLst/>
          </a:prstGeom>
          <a:solidFill>
            <a:srgbClr val="292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72019"/>
            <a:ext cx="9144000" cy="157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LogoSPACEACADEMYWhiteNatif.png">
            <a:extLst>
              <a:ext uri="{FF2B5EF4-FFF2-40B4-BE49-F238E27FC236}">
                <a16:creationId xmlns="" xmlns:a16="http://schemas.microsoft.com/office/drawing/2014/main" id="{6616C8AC-CB6E-4B95-92C6-30F7C333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3"/>
          <a:stretch/>
        </p:blipFill>
        <p:spPr>
          <a:xfrm>
            <a:off x="2942000" y="2809539"/>
            <a:ext cx="3260000" cy="55334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475180" y="3675357"/>
            <a:ext cx="8193637" cy="1247553"/>
            <a:chOff x="184820" y="2967835"/>
            <a:chExt cx="8193637" cy="124755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/>
            <a:srcRect t="6874" b="47075"/>
            <a:stretch/>
          </p:blipFill>
          <p:spPr>
            <a:xfrm>
              <a:off x="184820" y="2967835"/>
              <a:ext cx="4697809" cy="124755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4"/>
            <a:srcRect l="9081" t="53845" r="14570"/>
            <a:stretch/>
          </p:blipFill>
          <p:spPr>
            <a:xfrm>
              <a:off x="4791739" y="2972110"/>
              <a:ext cx="3586718" cy="1243278"/>
            </a:xfrm>
            <a:prstGeom prst="rect">
              <a:avLst/>
            </a:prstGeom>
          </p:spPr>
        </p:pic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3417114" y="283605"/>
            <a:ext cx="2065219" cy="7652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18" y="4836829"/>
            <a:ext cx="990564" cy="243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451650"/>
            <a:ext cx="9144000" cy="13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466" y="1147942"/>
            <a:ext cx="5258514" cy="12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3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6346"/>
            <a:ext cx="9144000" cy="4457153"/>
          </a:xfrm>
          <a:prstGeom prst="rect">
            <a:avLst/>
          </a:prstGeom>
          <a:solidFill>
            <a:srgbClr val="29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27682" y="4581290"/>
            <a:ext cx="1593093" cy="59030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xmlns="" id="{9DFBA506-F952-4D6C-82ED-0071BA2F2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505631"/>
              </p:ext>
            </p:extLst>
          </p:nvPr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xmlns="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1143000" y="5945"/>
            <a:ext cx="6858000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4050" b="1" spc="38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CQPM MANAGEMENT</a:t>
            </a:r>
            <a:endParaRPr lang="fr-FR" sz="4050" b="1" spc="38" dirty="0">
              <a:ln w="9525" cmpd="sng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841974" y="880024"/>
            <a:ext cx="7460056" cy="86258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dirty="0" smtClean="0">
                <a:solidFill>
                  <a:srgbClr val="2F466F"/>
                </a:solidFill>
                <a:latin typeface="Helvetica"/>
                <a:cs typeface="Helvetica"/>
              </a:rPr>
              <a:t>MANAGEZ LA PERFORMANCE INDUSTRIELLE AERONAUTIQUE</a:t>
            </a:r>
            <a:endParaRPr lang="fr-FR" dirty="0">
              <a:solidFill>
                <a:srgbClr val="2F466F"/>
              </a:solidFill>
              <a:latin typeface="Helvetica"/>
              <a:cs typeface="Helvetica"/>
            </a:endParaRPr>
          </a:p>
          <a:p>
            <a:pPr marL="171446" indent="-171446" defTabSz="685783">
              <a:spcBef>
                <a:spcPts val="750"/>
              </a:spcBef>
            </a:pPr>
            <a:endParaRPr lang="fr-FR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3562350" y="4267199"/>
            <a:ext cx="5523874" cy="791899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>
              <a:buNone/>
            </a:pPr>
            <a:r>
              <a:rPr lang="fr-FR" sz="1600" dirty="0">
                <a:solidFill>
                  <a:srgbClr val="2F466F"/>
                </a:solidFill>
              </a:rPr>
              <a:t>Animé </a:t>
            </a:r>
            <a:r>
              <a:rPr lang="fr-FR" sz="1600" dirty="0" smtClean="0">
                <a:solidFill>
                  <a:srgbClr val="2F466F"/>
                </a:solidFill>
              </a:rPr>
              <a:t>par : François LAGAUDE </a:t>
            </a:r>
            <a:r>
              <a:rPr lang="fr-FR" sz="1600" dirty="0">
                <a:solidFill>
                  <a:srgbClr val="2F466F"/>
                </a:solidFill>
              </a:rPr>
              <a:t>(Responsable Formation</a:t>
            </a:r>
            <a:r>
              <a:rPr lang="fr-FR" sz="1600" dirty="0" smtClean="0">
                <a:solidFill>
                  <a:srgbClr val="2F466F"/>
                </a:solidFill>
              </a:rPr>
              <a:t>)</a:t>
            </a:r>
          </a:p>
          <a:p>
            <a:pPr marL="0" indent="0" defTabSz="685783">
              <a:buNone/>
            </a:pPr>
            <a:r>
              <a:rPr lang="fr-FR" sz="1600" dirty="0" smtClean="0">
                <a:solidFill>
                  <a:srgbClr val="2F466F"/>
                </a:solidFill>
              </a:rPr>
              <a:t>Invité : Stéphane </a:t>
            </a:r>
            <a:r>
              <a:rPr lang="fr-FR" sz="1600" dirty="0">
                <a:solidFill>
                  <a:srgbClr val="2F466F"/>
                </a:solidFill>
              </a:rPr>
              <a:t>CHENEL, Directeur de site, </a:t>
            </a:r>
            <a:r>
              <a:rPr lang="fr-FR" sz="1600" dirty="0" err="1">
                <a:solidFill>
                  <a:srgbClr val="2F466F"/>
                </a:solidFill>
              </a:rPr>
              <a:t>Gaches</a:t>
            </a:r>
            <a:r>
              <a:rPr lang="fr-FR" sz="1600" dirty="0">
                <a:solidFill>
                  <a:srgbClr val="2F466F"/>
                </a:solidFill>
              </a:rPr>
              <a:t> Chimie </a:t>
            </a:r>
            <a:r>
              <a:rPr lang="fr-FR" sz="1600" dirty="0" err="1">
                <a:solidFill>
                  <a:srgbClr val="2F466F"/>
                </a:solidFill>
              </a:rPr>
              <a:t>Escalquens</a:t>
            </a:r>
            <a:endParaRPr lang="fr-FR" sz="1600" dirty="0">
              <a:solidFill>
                <a:srgbClr val="2F466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/>
          <a:srcRect t="18868" b="18838"/>
          <a:stretch/>
        </p:blipFill>
        <p:spPr>
          <a:xfrm>
            <a:off x="4129051" y="479744"/>
            <a:ext cx="885897" cy="148374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CA11951F-9935-411C-9369-04675D186476}"/>
              </a:ext>
            </a:extLst>
          </p:cNvPr>
          <p:cNvGrpSpPr/>
          <p:nvPr/>
        </p:nvGrpSpPr>
        <p:grpSpPr>
          <a:xfrm>
            <a:off x="7132328" y="3941637"/>
            <a:ext cx="1945853" cy="261888"/>
            <a:chOff x="8967019" y="1966379"/>
            <a:chExt cx="2250301" cy="302863"/>
          </a:xfrm>
          <a:solidFill>
            <a:srgbClr val="7BA003"/>
          </a:solidFill>
        </p:grpSpPr>
        <p:sp>
          <p:nvSpPr>
            <p:cNvPr id="15" name="Bulle narrative : rectangle à coins arrondis 12">
              <a:extLst>
                <a:ext uri="{FF2B5EF4-FFF2-40B4-BE49-F238E27FC236}">
                  <a16:creationId xmlns="" xmlns:a16="http://schemas.microsoft.com/office/drawing/2014/main" id="{823B7162-21C3-4228-B3D7-E689C8A10716}"/>
                </a:ext>
              </a:extLst>
            </p:cNvPr>
            <p:cNvSpPr/>
            <p:nvPr/>
          </p:nvSpPr>
          <p:spPr>
            <a:xfrm>
              <a:off x="8967019" y="1966379"/>
              <a:ext cx="2250301" cy="302863"/>
            </a:xfrm>
            <a:prstGeom prst="wedgeRoundRectCallout">
              <a:avLst>
                <a:gd name="adj1" fmla="val -49140"/>
                <a:gd name="adj2" fmla="val -22819"/>
                <a:gd name="adj3" fmla="val 1666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 anchorCtr="0"/>
            <a:lstStyle/>
            <a:p>
              <a:pPr marL="0" marR="0" lvl="0" indent="0" algn="r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 webinar est enregistré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="" xmlns:a16="http://schemas.microsoft.com/office/drawing/2014/main" id="{A038CC7C-F3B3-42F0-8F9B-E234C8B4C593}"/>
                </a:ext>
              </a:extLst>
            </p:cNvPr>
            <p:cNvGrpSpPr/>
            <p:nvPr/>
          </p:nvGrpSpPr>
          <p:grpSpPr>
            <a:xfrm>
              <a:off x="9027918" y="1996445"/>
              <a:ext cx="279310" cy="232563"/>
              <a:chOff x="4989254" y="3595630"/>
              <a:chExt cx="279310" cy="232563"/>
            </a:xfrm>
            <a:grpFill/>
          </p:grpSpPr>
          <p:sp>
            <p:nvSpPr>
              <p:cNvPr id="17" name="Rectangle : coins arrondis 14">
                <a:extLst>
                  <a:ext uri="{FF2B5EF4-FFF2-40B4-BE49-F238E27FC236}">
                    <a16:creationId xmlns="" xmlns:a16="http://schemas.microsoft.com/office/drawing/2014/main" id="{5D0D626E-BC0F-48CD-8FC1-5C4053E8855F}"/>
                  </a:ext>
                </a:extLst>
              </p:cNvPr>
              <p:cNvSpPr/>
              <p:nvPr/>
            </p:nvSpPr>
            <p:spPr>
              <a:xfrm>
                <a:off x="4989254" y="3703682"/>
                <a:ext cx="212005" cy="124511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rapèze 17">
                <a:extLst>
                  <a:ext uri="{FF2B5EF4-FFF2-40B4-BE49-F238E27FC236}">
                    <a16:creationId xmlns="" xmlns:a16="http://schemas.microsoft.com/office/drawing/2014/main" id="{6510C1B0-4C7E-4FED-BB97-C55AB182DF5E}"/>
                  </a:ext>
                </a:extLst>
              </p:cNvPr>
              <p:cNvSpPr/>
              <p:nvPr/>
            </p:nvSpPr>
            <p:spPr>
              <a:xfrm rot="16200000">
                <a:off x="5184433" y="3726267"/>
                <a:ext cx="100957" cy="67305"/>
              </a:xfrm>
              <a:prstGeom prst="trapezoid">
                <a:avLst>
                  <a:gd name="adj" fmla="val 64603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="" xmlns:a16="http://schemas.microsoft.com/office/drawing/2014/main" id="{E044CDA9-7A9F-4E19-9636-9D5B82DDC8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05733" y="3595630"/>
                <a:ext cx="83003" cy="8312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0D2330CA-CC96-4225-AC51-932C80CB27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3852" y="3595630"/>
                <a:ext cx="83003" cy="8312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167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DA2DB39F-E808-455C-B749-E328AA93AADC}"/>
              </a:ext>
            </a:extLst>
          </p:cNvPr>
          <p:cNvSpPr txBox="1">
            <a:spLocks/>
          </p:cNvSpPr>
          <p:nvPr/>
        </p:nvSpPr>
        <p:spPr>
          <a:xfrm>
            <a:off x="323850" y="952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Déroulé du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628650" y="1095375"/>
            <a:ext cx="7886700" cy="1726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Qu’est-ce qu’un CQPM ?</a:t>
            </a: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 CQPM proposés par SPACE ACADEMY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projet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tutoré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 modalités de certification et d’inscription</a:t>
            </a: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Témoignage de Stéphane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Chenel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Directeur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Gaches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Chimie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Escalquens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-426" t="53432" r="426" b="14466"/>
          <a:stretch/>
        </p:blipFill>
        <p:spPr>
          <a:xfrm>
            <a:off x="-78083" y="3552345"/>
            <a:ext cx="9222083" cy="15911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18868" b="18838"/>
          <a:stretch/>
        </p:blipFill>
        <p:spPr>
          <a:xfrm>
            <a:off x="330101" y="711712"/>
            <a:ext cx="1220083" cy="2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6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62BD60E-74C0-4116-88AC-B97B95A7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Qu’est-ce qu’un CQPM?</a:t>
            </a:r>
            <a:endParaRPr lang="fr-FR" sz="2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/>
          <a:srcRect l="-1" t="22961" r="1" b="29190"/>
          <a:stretch/>
        </p:blipFill>
        <p:spPr>
          <a:xfrm>
            <a:off x="4556760" y="531342"/>
            <a:ext cx="4587239" cy="21809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08932" y="2697480"/>
            <a:ext cx="4635068" cy="2446020"/>
          </a:xfrm>
          <a:prstGeom prst="rect">
            <a:avLst/>
          </a:prstGeom>
          <a:solidFill>
            <a:srgbClr val="4D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13057" y="1127316"/>
            <a:ext cx="3790950" cy="172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délivrée par les organismes paritaires du secteur de la métallurgie</a:t>
            </a:r>
          </a:p>
          <a:p>
            <a:endParaRPr lang="fr-FR" sz="2000" dirty="0" smtClean="0">
              <a:solidFill>
                <a:srgbClr val="292D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2697480"/>
            <a:ext cx="4556760" cy="2446020"/>
          </a:xfrm>
          <a:prstGeom prst="rect">
            <a:avLst/>
          </a:prstGeom>
          <a:solidFill>
            <a:srgbClr val="3A6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18430" y="2902632"/>
            <a:ext cx="4239379" cy="612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 Chef de projet en excellence opérationnelle aéronautique »</a:t>
            </a:r>
          </a:p>
          <a:p>
            <a:pPr marL="0" indent="0">
              <a:buNone/>
            </a:pPr>
            <a:endParaRPr lang="fr-F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975190" y="2912633"/>
            <a:ext cx="3785577" cy="113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 Management de la performance industrielle »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18429" y="3454523"/>
            <a:ext cx="4239379" cy="30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CQPM Coordinateur Lean et amélioration continue RNCP36614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975190" y="3465565"/>
            <a:ext cx="4239379" cy="259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CQPM Responsable d’équipe RNCP36303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58" y="2334148"/>
            <a:ext cx="1546962" cy="820749"/>
          </a:xfrm>
          <a:prstGeom prst="rect">
            <a:avLst/>
          </a:prstGeom>
        </p:spPr>
      </p:pic>
      <p:sp>
        <p:nvSpPr>
          <p:cNvPr id="31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13057" y="3876125"/>
            <a:ext cx="3790950" cy="172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Toute personne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pressentie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 poste de chef de projet amélioration continue ou animateur de la performance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industrielle</a:t>
            </a:r>
          </a:p>
          <a:p>
            <a:pPr marL="0" indent="0">
              <a:buNone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D’octobre 2024 à juin 2025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969817" y="3881014"/>
            <a:ext cx="3790950" cy="172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Toute personne en charge ou pressentie au poste de chef de responsable d’équipe, animateur d’ilot de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marL="0" indent="0">
              <a:buNone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sept 2024 à juillet 2025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2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62BD60E-74C0-4116-88AC-B97B95A7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Les CQPM proposés par SPACE ACADEMY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717110"/>
            <a:ext cx="4556760" cy="3814762"/>
          </a:xfrm>
          <a:prstGeom prst="rect">
            <a:avLst/>
          </a:prstGeom>
          <a:solidFill>
            <a:srgbClr val="3A6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6760" y="717110"/>
            <a:ext cx="4587240" cy="3814762"/>
          </a:xfrm>
          <a:prstGeom prst="rect">
            <a:avLst/>
          </a:prstGeom>
          <a:solidFill>
            <a:srgbClr val="4D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14039" y="836650"/>
            <a:ext cx="4239379" cy="612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/>
              <a:t>« Chef de projet en excellence opérationnelle aéronautique »</a:t>
            </a:r>
          </a:p>
          <a:p>
            <a:pPr marL="0" indent="0">
              <a:buNone/>
            </a:pPr>
            <a:endParaRPr lang="fr-FR" sz="800" dirty="0" smtClean="0"/>
          </a:p>
          <a:p>
            <a:endParaRPr lang="fr-FR" sz="1800" dirty="0" smtClean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62593" y="25855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 smtClean="0">
                <a:ln>
                  <a:noFill/>
                </a:ln>
                <a:solidFill>
                  <a:srgbClr val="0F2D6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622550" y="7171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 smtClean="0">
                <a:ln>
                  <a:noFill/>
                </a:ln>
                <a:solidFill>
                  <a:srgbClr val="0F2D6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5001886" y="840768"/>
            <a:ext cx="4239379" cy="113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/>
              <a:t>« Management de la performance industrielle »</a:t>
            </a:r>
          </a:p>
          <a:p>
            <a:endParaRPr lang="fr-FR" sz="1800" dirty="0" smtClean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74746"/>
              </p:ext>
            </p:extLst>
          </p:nvPr>
        </p:nvGraphicFramePr>
        <p:xfrm>
          <a:off x="4652809" y="1683640"/>
          <a:ext cx="4395142" cy="2435548"/>
        </p:xfrm>
        <a:graphic>
          <a:graphicData uri="http://schemas.openxmlformats.org/drawingml/2006/table">
            <a:tbl>
              <a:tblPr firstRow="1" firstCol="1" bandRow="1"/>
              <a:tblGrid>
                <a:gridCol w="1283338"/>
                <a:gridCol w="3111804"/>
              </a:tblGrid>
              <a:tr h="190845">
                <a:tc>
                  <a:txBody>
                    <a:bodyPr/>
                    <a:lstStyle/>
                    <a:p>
                      <a:pPr marL="143510" marR="1968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Blocs de compétences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0" marR="37545" marT="49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 marR="171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Capacités professionnelles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0" marR="37545" marT="49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016">
                <a:tc>
                  <a:txBody>
                    <a:bodyPr/>
                    <a:lstStyle/>
                    <a:p>
                      <a:pPr marL="1435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1 - </a:t>
                      </a:r>
                      <a:r>
                        <a:rPr lang="fr-FR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pilotage d'une équipe et des ressources matérielles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0" marR="37545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lang="fr-FR" sz="900" u="none" strike="noStrike" dirty="0" smtClean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Organiser </a:t>
                      </a: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l'activité de son secteur sur un horizon court terme</a:t>
                      </a:r>
                      <a:endParaRPr lang="en-US" sz="1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Adapter le fonctionnement de son secteur aux aléas et évènements</a:t>
                      </a:r>
                      <a:endParaRPr lang="en-US" sz="1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dentifier les besoins en compétences de son secteur</a:t>
                      </a:r>
                      <a:endParaRPr lang="en-US" sz="1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Préparer l'évolution des compétences des membre de son équipe</a:t>
                      </a:r>
                      <a:endParaRPr lang="en-US" sz="1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Piloter au quotidien son équipe</a:t>
                      </a:r>
                      <a:endParaRPr lang="en-US" sz="1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210" marR="37545" marT="49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50">
                <a:tc>
                  <a:txBody>
                    <a:bodyPr/>
                    <a:lstStyle/>
                    <a:p>
                      <a:pPr marL="1435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Le 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pilotage d'actions d'améliorations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0" marR="37545" marT="4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lang="fr-FR" sz="900" u="none" strike="noStrike" dirty="0" smtClean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Analyser </a:t>
                      </a: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performance de son secteur</a:t>
                      </a:r>
                      <a:endParaRPr lang="en-US" sz="1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4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Coordonner des actions d'améliorations sur son secteur</a:t>
                      </a:r>
                      <a:endParaRPr lang="en-US" sz="1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210" marR="37545" marT="49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41344"/>
              </p:ext>
            </p:extLst>
          </p:nvPr>
        </p:nvGraphicFramePr>
        <p:xfrm>
          <a:off x="65569" y="1685785"/>
          <a:ext cx="4395142" cy="2747154"/>
        </p:xfrm>
        <a:graphic>
          <a:graphicData uri="http://schemas.openxmlformats.org/drawingml/2006/table">
            <a:tbl>
              <a:tblPr firstRow="1" firstCol="1" bandRow="1"/>
              <a:tblGrid>
                <a:gridCol w="1267931"/>
                <a:gridCol w="3127211"/>
              </a:tblGrid>
              <a:tr h="474105">
                <a:tc>
                  <a:txBody>
                    <a:bodyPr/>
                    <a:lstStyle/>
                    <a:p>
                      <a:pPr marL="143510" marR="1968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Blocs de compétences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 marR="171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Capacités professionnelles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220">
                <a:tc>
                  <a:txBody>
                    <a:bodyPr/>
                    <a:lstStyle/>
                    <a:p>
                      <a:pPr marL="1435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r-FR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Diagnostic 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 préconisation de la performance des processus 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4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Diagnostiquer la performance d’un processus de délivrance produit ou service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4000"/>
                        </a:lnSpc>
                        <a:spcAft>
                          <a:spcPts val="17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Définir les axes de progrès prioritaires concourant aux objectifs de la démarche Lean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Proposer les leviers ou actions d’améliorations les plus pertinents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89">
                <a:tc>
                  <a:txBody>
                    <a:bodyPr/>
                    <a:lstStyle/>
                    <a:p>
                      <a:pPr marL="1435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2 - </a:t>
                      </a:r>
                      <a:r>
                        <a:rPr lang="fr-FR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Accompagnement 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 équipes 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Accompagner les équipes aux méthodes et outils d’améliorations Lean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Coordonner les acteurs et piloter les actions d’amélioration continue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9">
                <a:tc>
                  <a:txBody>
                    <a:bodyPr/>
                    <a:lstStyle/>
                    <a:p>
                      <a:pPr marL="143510" marR="2032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3 -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Déploiement 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la performance 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Mesurer la performance des processus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Mettre en œuvre des actions correctives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Standardiser les bonnes pratiques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Valoriser les résultats obtenus et les actions mises en œuvre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8" marR="29871" marT="3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14038" y="1388541"/>
            <a:ext cx="4239379" cy="30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dirty="0" smtClean="0"/>
              <a:t>CQPM Coordinateur Lean et amélioration continue RNCP36614</a:t>
            </a:r>
          </a:p>
          <a:p>
            <a:endParaRPr lang="fr-FR" dirty="0" smtClean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5001886" y="1393700"/>
            <a:ext cx="4239379" cy="259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dirty="0" smtClean="0"/>
              <a:t>CQPM Responsable d’équipe RNCP36303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203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62BD60E-74C0-4116-88AC-B97B95A7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projet </a:t>
            </a:r>
            <a:r>
              <a:rPr lang="fr-FR" sz="2400" dirty="0" err="1" smtClean="0"/>
              <a:t>tutoré</a:t>
            </a:r>
            <a:r>
              <a:rPr lang="fr-FR" sz="2400" dirty="0" smtClean="0"/>
              <a:t> en entreprise</a:t>
            </a:r>
            <a:endParaRPr lang="fr-FR" sz="2400" dirty="0"/>
          </a:p>
        </p:txBody>
      </p:sp>
      <p:grpSp>
        <p:nvGrpSpPr>
          <p:cNvPr id="66" name="Groupe 65"/>
          <p:cNvGrpSpPr/>
          <p:nvPr/>
        </p:nvGrpSpPr>
        <p:grpSpPr>
          <a:xfrm>
            <a:off x="3483640" y="1250772"/>
            <a:ext cx="1793663" cy="1654500"/>
            <a:chOff x="3675168" y="1370640"/>
            <a:chExt cx="1793663" cy="1654500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168" y="1370640"/>
              <a:ext cx="1793663" cy="1654500"/>
            </a:xfrm>
            <a:prstGeom prst="rect">
              <a:avLst/>
            </a:prstGeom>
          </p:spPr>
        </p:pic>
        <p:sp>
          <p:nvSpPr>
            <p:cNvPr id="68" name="Espace réservé du texte 2">
              <a:extLst>
                <a:ext uri="{FF2B5EF4-FFF2-40B4-BE49-F238E27FC236}">
                  <a16:creationId xmlns="" xmlns:a16="http://schemas.microsoft.com/office/drawing/2014/main" id="{B95D8A86-6C58-4B1C-8838-BBD6447EDB8D}"/>
                </a:ext>
              </a:extLst>
            </p:cNvPr>
            <p:cNvSpPr txBox="1">
              <a:spLocks/>
            </p:cNvSpPr>
            <p:nvPr/>
          </p:nvSpPr>
          <p:spPr>
            <a:xfrm>
              <a:off x="3762383" y="2184488"/>
              <a:ext cx="1541145" cy="5778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 smtClean="0">
                  <a:solidFill>
                    <a:srgbClr val="292D3F"/>
                  </a:solidFill>
                </a:rPr>
                <a:t>Engagement tripartite</a:t>
              </a:r>
            </a:p>
          </p:txBody>
        </p:sp>
      </p:grpSp>
      <p:sp>
        <p:nvSpPr>
          <p:cNvPr id="69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2335945" y="879328"/>
            <a:ext cx="4010967" cy="57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>
                <a:solidFill>
                  <a:srgbClr val="292D3F"/>
                </a:solidFill>
              </a:rPr>
              <a:t>Tuteur et formateurs experts</a:t>
            </a:r>
          </a:p>
        </p:txBody>
      </p:sp>
      <p:sp>
        <p:nvSpPr>
          <p:cNvPr id="70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1690612" y="2579224"/>
            <a:ext cx="2105486" cy="57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>
                <a:solidFill>
                  <a:srgbClr val="292D3F"/>
                </a:solidFill>
              </a:rPr>
              <a:t>Stagiaire</a:t>
            </a:r>
          </a:p>
        </p:txBody>
      </p:sp>
      <p:sp>
        <p:nvSpPr>
          <p:cNvPr id="71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5035233" y="2579224"/>
            <a:ext cx="2105486" cy="57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>
                <a:solidFill>
                  <a:srgbClr val="292D3F"/>
                </a:solidFill>
              </a:rPr>
              <a:t>Entreprise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3"/>
          <a:srcRect l="372" t="19725" r="1644" b="22373"/>
          <a:stretch/>
        </p:blipFill>
        <p:spPr>
          <a:xfrm>
            <a:off x="1116868" y="3115136"/>
            <a:ext cx="6785072" cy="157734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3"/>
          <a:srcRect l="82701" t="19725" r="1643" b="22373"/>
          <a:stretch/>
        </p:blipFill>
        <p:spPr>
          <a:xfrm>
            <a:off x="7901940" y="3115136"/>
            <a:ext cx="1242060" cy="157734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3"/>
          <a:srcRect l="372" t="19725" r="90164" b="22373"/>
          <a:stretch/>
        </p:blipFill>
        <p:spPr>
          <a:xfrm>
            <a:off x="0" y="3115136"/>
            <a:ext cx="1116868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8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62BD60E-74C0-4116-88AC-B97B95A7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Les modalités de certification et d’inscription</a:t>
            </a:r>
            <a:endParaRPr lang="fr-FR" sz="2400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450772" y="823013"/>
            <a:ext cx="7886700" cy="1726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</a:p>
          <a:p>
            <a:endParaRPr lang="fr-FR" sz="1800" dirty="0" smtClean="0">
              <a:solidFill>
                <a:srgbClr val="292D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7" y="1230265"/>
            <a:ext cx="1011259" cy="1046535"/>
          </a:xfrm>
          <a:prstGeom prst="rect">
            <a:avLst/>
          </a:prstGeom>
        </p:spPr>
      </p:pic>
      <p:pic>
        <p:nvPicPr>
          <p:cNvPr id="30" name="Picture 4" descr="Projet - Icônes entreprise gratuite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38" y="1266765"/>
            <a:ext cx="1010035" cy="10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1480502" y="1395474"/>
            <a:ext cx="3043366" cy="863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technique</a:t>
            </a:r>
          </a:p>
          <a:p>
            <a:r>
              <a:rPr lang="fr-FR" sz="14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Mémoire portant sur le projet conduit en entreprise</a:t>
            </a:r>
          </a:p>
          <a:p>
            <a:endParaRPr lang="fr-FR" sz="1400" dirty="0" smtClean="0">
              <a:solidFill>
                <a:srgbClr val="292D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5641549" y="1395473"/>
            <a:ext cx="3043366" cy="863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Soutenance orale portant sur le projet conduit – 30 min</a:t>
            </a:r>
          </a:p>
          <a:p>
            <a:endParaRPr lang="fr-FR" sz="1400" dirty="0" smtClean="0">
              <a:solidFill>
                <a:srgbClr val="292D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560137" y="2439931"/>
            <a:ext cx="7886700" cy="1726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</a:t>
            </a:r>
          </a:p>
          <a:p>
            <a:endParaRPr lang="fr-FR" sz="1800" dirty="0" smtClean="0">
              <a:solidFill>
                <a:srgbClr val="292D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575AC188-C0B5-4704-A1F2-9E27ADB774D7}"/>
              </a:ext>
            </a:extLst>
          </p:cNvPr>
          <p:cNvGrpSpPr/>
          <p:nvPr/>
        </p:nvGrpSpPr>
        <p:grpSpPr>
          <a:xfrm>
            <a:off x="5848504" y="2676995"/>
            <a:ext cx="1152918" cy="813889"/>
            <a:chOff x="5475627" y="4353050"/>
            <a:chExt cx="1152918" cy="813889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xmlns="" id="{4467D295-3E1C-40A0-8587-4224DBC3E1EE}"/>
                </a:ext>
              </a:extLst>
            </p:cNvPr>
            <p:cNvSpPr/>
            <p:nvPr/>
          </p:nvSpPr>
          <p:spPr>
            <a:xfrm>
              <a:off x="5519745" y="4353050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C1A6BDC1-B91C-4C7B-86D3-1D07B2C00065}"/>
                </a:ext>
              </a:extLst>
            </p:cNvPr>
            <p:cNvSpPr txBox="1"/>
            <p:nvPr/>
          </p:nvSpPr>
          <p:spPr>
            <a:xfrm rot="986646">
              <a:off x="5475627" y="4616450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716B2AEC-278E-4911-AEC1-606D3C85315F}"/>
                </a:ext>
              </a:extLst>
            </p:cNvPr>
            <p:cNvSpPr txBox="1"/>
            <p:nvPr/>
          </p:nvSpPr>
          <p:spPr>
            <a:xfrm rot="911672">
              <a:off x="5616842" y="4568110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650200C0-10D3-49ED-A9D7-06D017E7DA95}"/>
                </a:ext>
              </a:extLst>
            </p:cNvPr>
            <p:cNvSpPr txBox="1"/>
            <p:nvPr/>
          </p:nvSpPr>
          <p:spPr>
            <a:xfrm rot="986646">
              <a:off x="5516876" y="4753945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AU CPF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FBEBF46F-60A1-4038-8B35-53D04642DA77}"/>
              </a:ext>
            </a:extLst>
          </p:cNvPr>
          <p:cNvGrpSpPr/>
          <p:nvPr/>
        </p:nvGrpSpPr>
        <p:grpSpPr>
          <a:xfrm>
            <a:off x="7574179" y="2649666"/>
            <a:ext cx="1288614" cy="813889"/>
            <a:chOff x="4480315" y="4331832"/>
            <a:chExt cx="1288614" cy="813889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xmlns="" id="{493996AB-1F24-459A-8855-19EC6F00D21D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846E6BE0-3025-4976-BA2C-D3BAD383C222}"/>
                </a:ext>
              </a:extLst>
            </p:cNvPr>
            <p:cNvSpPr txBox="1"/>
            <p:nvPr/>
          </p:nvSpPr>
          <p:spPr>
            <a:xfrm rot="986646">
              <a:off x="4480315" y="4660273"/>
              <a:ext cx="1046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DEVELOPPEMENT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xmlns="" id="{0E26F0D6-07DD-4CB5-BA0D-BAB96CF8ED1B}"/>
                </a:ext>
              </a:extLst>
            </p:cNvPr>
            <p:cNvSpPr txBox="1"/>
            <p:nvPr/>
          </p:nvSpPr>
          <p:spPr>
            <a:xfrm rot="911672">
              <a:off x="4757226" y="4512346"/>
              <a:ext cx="10117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 Light" panose="020B0303030403030204" pitchFamily="34" charset="-78"/>
                  <a:cs typeface="Dubai" panose="020B0503030403030204"/>
                </a:rPr>
                <a:t>PLAN 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AEAFC5E9-5D49-4D2B-8D23-7336CD06B6E2}"/>
                </a:ext>
              </a:extLst>
            </p:cNvPr>
            <p:cNvSpPr txBox="1"/>
            <p:nvPr/>
          </p:nvSpPr>
          <p:spPr>
            <a:xfrm rot="986646">
              <a:off x="4500431" y="4786572"/>
              <a:ext cx="9356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COMPETENCES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689913EE-6A02-49C2-81A8-95294AD7460A}"/>
              </a:ext>
            </a:extLst>
          </p:cNvPr>
          <p:cNvGrpSpPr/>
          <p:nvPr/>
        </p:nvGrpSpPr>
        <p:grpSpPr>
          <a:xfrm>
            <a:off x="6740214" y="2650883"/>
            <a:ext cx="1104858" cy="813889"/>
            <a:chOff x="4532406" y="4331832"/>
            <a:chExt cx="1104858" cy="813889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xmlns="" id="{5FA64777-4F8C-4567-8655-290062C05031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4145B102-411E-46A2-9F06-40E6CBCF6969}"/>
                </a:ext>
              </a:extLst>
            </p:cNvPr>
            <p:cNvSpPr txBox="1"/>
            <p:nvPr/>
          </p:nvSpPr>
          <p:spPr>
            <a:xfrm rot="986646">
              <a:off x="4532406" y="4673058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OPCO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EEA2E5F5-F113-401C-8E9B-3B9A5AB8B132}"/>
                </a:ext>
              </a:extLst>
            </p:cNvPr>
            <p:cNvSpPr txBox="1"/>
            <p:nvPr/>
          </p:nvSpPr>
          <p:spPr>
            <a:xfrm rot="911672">
              <a:off x="4625561" y="4608653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 Light" panose="020B0303030403030204" pitchFamily="34" charset="-78"/>
                  <a:cs typeface="Dubai Light" panose="020B0303030403030204" pitchFamily="34" charset="-78"/>
                </a:rPr>
                <a:t>FINANCEMENT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E79AAB3C-E52B-407B-8980-0E59F9B4C119}"/>
              </a:ext>
            </a:extLst>
          </p:cNvPr>
          <p:cNvGrpSpPr/>
          <p:nvPr/>
        </p:nvGrpSpPr>
        <p:grpSpPr>
          <a:xfrm>
            <a:off x="5826719" y="3527282"/>
            <a:ext cx="994440" cy="813889"/>
            <a:chOff x="4510061" y="4331832"/>
            <a:chExt cx="994440" cy="813889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xmlns="" id="{82EB4205-8AC7-48B2-851B-19B3A41A4BF1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7919738A-55EC-4A0F-A8A3-4506923D0399}"/>
                </a:ext>
              </a:extLst>
            </p:cNvPr>
            <p:cNvSpPr txBox="1"/>
            <p:nvPr/>
          </p:nvSpPr>
          <p:spPr>
            <a:xfrm rot="986646">
              <a:off x="4575940" y="4480277"/>
              <a:ext cx="9285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CPF</a:t>
              </a:r>
              <a:endPara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AA8C7B06-F93F-4352-AEE0-EC9B6F05EE21}"/>
                </a:ext>
              </a:extLst>
            </p:cNvPr>
            <p:cNvSpPr txBox="1"/>
            <p:nvPr/>
          </p:nvSpPr>
          <p:spPr>
            <a:xfrm rot="986646">
              <a:off x="4510061" y="4835722"/>
              <a:ext cx="887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TRANSITION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F6CF51A1-292D-403C-9A15-78FBA9F5F1B9}"/>
              </a:ext>
            </a:extLst>
          </p:cNvPr>
          <p:cNvGrpSpPr/>
          <p:nvPr/>
        </p:nvGrpSpPr>
        <p:grpSpPr>
          <a:xfrm>
            <a:off x="7679262" y="3508178"/>
            <a:ext cx="1152918" cy="813889"/>
            <a:chOff x="4542352" y="4331832"/>
            <a:chExt cx="1152918" cy="813889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xmlns="" id="{E22AA605-C68A-4900-9B9C-524F900DDE9D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81DA1C36-4264-4328-B249-59ADDDC939D0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A5986C70-F374-4D68-B306-1736841C070A}"/>
                </a:ext>
              </a:extLst>
            </p:cNvPr>
            <p:cNvSpPr txBox="1"/>
            <p:nvPr/>
          </p:nvSpPr>
          <p:spPr>
            <a:xfrm rot="911672">
              <a:off x="4683567" y="4546892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xmlns="" id="{1B472245-C6A2-4F52-9A00-69D338EA65AC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PRO A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xmlns="" id="{16D233F4-8A47-4321-BB3A-6712CBB6082D}"/>
              </a:ext>
            </a:extLst>
          </p:cNvPr>
          <p:cNvGrpSpPr/>
          <p:nvPr/>
        </p:nvGrpSpPr>
        <p:grpSpPr>
          <a:xfrm>
            <a:off x="6757509" y="3505529"/>
            <a:ext cx="1152918" cy="813889"/>
            <a:chOff x="5436192" y="3678792"/>
            <a:chExt cx="1152918" cy="813889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xmlns="" id="{EA214C6A-5930-4CA8-BC98-A5516CB8247D}"/>
                </a:ext>
              </a:extLst>
            </p:cNvPr>
            <p:cNvGrpSpPr/>
            <p:nvPr/>
          </p:nvGrpSpPr>
          <p:grpSpPr>
            <a:xfrm>
              <a:off x="5436192" y="3678792"/>
              <a:ext cx="1152918" cy="813889"/>
              <a:chOff x="4542352" y="4331832"/>
              <a:chExt cx="1152918" cy="813889"/>
            </a:xfrm>
          </p:grpSpPr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xmlns="" id="{3DC5B58B-6F62-4122-890B-787E85E56CB7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xmlns="" id="{CC38973F-271B-460A-AB1C-88C1DBC54B43}"/>
                  </a:ext>
                </a:extLst>
              </p:cNvPr>
              <p:cNvSpPr txBox="1"/>
              <p:nvPr/>
            </p:nvSpPr>
            <p:spPr>
              <a:xfrm rot="986646">
                <a:off x="4542352" y="4595232"/>
                <a:ext cx="92856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ELIGIBLE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xmlns="" id="{6E5D9038-6DB7-4458-A5AD-910E1B8F0756}"/>
                  </a:ext>
                </a:extLst>
              </p:cNvPr>
              <p:cNvSpPr txBox="1"/>
              <p:nvPr/>
            </p:nvSpPr>
            <p:spPr>
              <a:xfrm rot="911672">
                <a:off x="4683567" y="4546892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 Light" panose="020B0303030403030204" pitchFamily="34" charset="-78"/>
                    <a:cs typeface="Dubai Light" panose="020B0303030403030204" pitchFamily="34" charset="-78"/>
                  </a:rPr>
                  <a:t>FORMATION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xmlns="" id="{8521BDFD-F40C-4A75-BBB2-E550DA9E3912}"/>
                  </a:ext>
                </a:extLst>
              </p:cNvPr>
              <p:cNvSpPr txBox="1"/>
              <p:nvPr/>
            </p:nvSpPr>
            <p:spPr>
              <a:xfrm rot="986646">
                <a:off x="4583601" y="4755811"/>
                <a:ext cx="7568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CONTRAT</a:t>
                </a:r>
              </a:p>
            </p:txBody>
          </p:sp>
        </p:grp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3CC6ED71-B394-4F4E-AEE3-982304E3429D}"/>
                </a:ext>
              </a:extLst>
            </p:cNvPr>
            <p:cNvSpPr txBox="1"/>
            <p:nvPr/>
          </p:nvSpPr>
          <p:spPr>
            <a:xfrm rot="986646">
              <a:off x="5447323" y="4230612"/>
              <a:ext cx="756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PRO</a:t>
              </a:r>
            </a:p>
          </p:txBody>
        </p:sp>
      </p:grpSp>
      <p:sp>
        <p:nvSpPr>
          <p:cNvPr id="64" name="Espace réservé du texte 2">
            <a:extLst>
              <a:ext uri="{FF2B5EF4-FFF2-40B4-BE49-F238E27FC236}">
                <a16:creationId xmlns="" xmlns:a16="http://schemas.microsoft.com/office/drawing/2014/main" id="{B95D8A86-6C58-4B1C-8838-BBD6447EDB8D}"/>
              </a:ext>
            </a:extLst>
          </p:cNvPr>
          <p:cNvSpPr txBox="1">
            <a:spLocks/>
          </p:cNvSpPr>
          <p:nvPr/>
        </p:nvSpPr>
        <p:spPr>
          <a:xfrm>
            <a:off x="553708" y="2804778"/>
            <a:ext cx="4834246" cy="863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RDV téléphonique préalable RH / stagiaire / Hiérarchie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292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Bulletin d’inscription </a:t>
            </a:r>
          </a:p>
        </p:txBody>
      </p:sp>
      <p:graphicFrame>
        <p:nvGraphicFramePr>
          <p:cNvPr id="65" name="Tableau 34">
            <a:extLst>
              <a:ext uri="{FF2B5EF4-FFF2-40B4-BE49-F238E27FC236}">
                <a16:creationId xmlns:a16="http://schemas.microsoft.com/office/drawing/2014/main" xmlns="" id="{7EA97522-4373-4AE9-A10F-7C8C31AAE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7617"/>
              </p:ext>
            </p:extLst>
          </p:nvPr>
        </p:nvGraphicFramePr>
        <p:xfrm>
          <a:off x="652737" y="3390126"/>
          <a:ext cx="4058402" cy="835600"/>
        </p:xfrm>
        <a:graphic>
          <a:graphicData uri="http://schemas.openxmlformats.org/drawingml/2006/table">
            <a:tbl>
              <a:tblPr firstRow="1" bandRow="1"/>
              <a:tblGrid>
                <a:gridCol w="2029201">
                  <a:extLst>
                    <a:ext uri="{9D8B030D-6E8A-4147-A177-3AD203B41FA5}">
                      <a16:colId xmlns:a16="http://schemas.microsoft.com/office/drawing/2014/main" xmlns="" val="3756361991"/>
                    </a:ext>
                  </a:extLst>
                </a:gridCol>
                <a:gridCol w="2029201">
                  <a:extLst>
                    <a:ext uri="{9D8B030D-6E8A-4147-A177-3AD203B41FA5}">
                      <a16:colId xmlns:a16="http://schemas.microsoft.com/office/drawing/2014/main" xmlns="" val="3532166641"/>
                    </a:ext>
                  </a:extLst>
                </a:gridCol>
              </a:tblGrid>
              <a:tr h="4250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MEMBRE ASSOCIE SPACE</a:t>
                      </a: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A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NON-MEMBRE et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MEMBRE EXECUTIF SPACE</a:t>
                      </a: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094262"/>
                  </a:ext>
                </a:extLst>
              </a:tr>
              <a:tr h="4027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1" dirty="0">
                          <a:solidFill>
                            <a:schemeClr val="tx2"/>
                          </a:solidFill>
                        </a:rPr>
                        <a:t>7 000 € HT/pers </a:t>
                      </a:r>
                    </a:p>
                    <a:p>
                      <a:pPr algn="ctr"/>
                      <a:r>
                        <a:rPr lang="fr-FR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900" b="0" dirty="0">
                          <a:solidFill>
                            <a:schemeClr val="tx2"/>
                          </a:solidFill>
                        </a:rPr>
                        <a:t>ût de certification inclus</a:t>
                      </a:r>
                      <a:endParaRPr lang="fr-FR" sz="1300" b="0" dirty="0">
                        <a:solidFill>
                          <a:schemeClr val="tx2"/>
                        </a:solidFill>
                      </a:endParaRP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1" dirty="0">
                          <a:solidFill>
                            <a:schemeClr val="tx2"/>
                          </a:solidFill>
                        </a:rPr>
                        <a:t>8 500 € HT/pers</a:t>
                      </a:r>
                    </a:p>
                    <a:p>
                      <a:pPr marL="0" marR="0" lvl="0" indent="0" algn="ctr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Coût de certification inclus</a:t>
                      </a: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98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5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921" y="560041"/>
            <a:ext cx="9144000" cy="215007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F62BD60E-74C0-4116-88AC-B97B95A7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Témoignage </a:t>
            </a:r>
            <a:r>
              <a:rPr lang="fr-FR" sz="2400" dirty="0"/>
              <a:t>de Stéphane </a:t>
            </a:r>
            <a:r>
              <a:rPr lang="fr-FR" sz="2400" dirty="0" err="1"/>
              <a:t>Chenel</a:t>
            </a:r>
            <a:r>
              <a:rPr lang="fr-FR" sz="2400" dirty="0"/>
              <a:t>, Directeur </a:t>
            </a:r>
            <a:r>
              <a:rPr lang="fr-FR" sz="2400" dirty="0" err="1"/>
              <a:t>Gaches</a:t>
            </a:r>
            <a:r>
              <a:rPr lang="fr-FR" sz="2400" dirty="0"/>
              <a:t> </a:t>
            </a:r>
            <a:r>
              <a:rPr lang="fr-FR" sz="2400" dirty="0" smtClean="0"/>
              <a:t>Chimie</a:t>
            </a:r>
            <a:endParaRPr lang="fr-FR" sz="2400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="" xmlns:a16="http://schemas.microsoft.com/office/drawing/2014/main" id="{BDBBCB78-665E-429B-8D1D-E3093AE3E95A}"/>
              </a:ext>
            </a:extLst>
          </p:cNvPr>
          <p:cNvSpPr txBox="1">
            <a:spLocks/>
          </p:cNvSpPr>
          <p:nvPr/>
        </p:nvSpPr>
        <p:spPr>
          <a:xfrm>
            <a:off x="413057" y="2781377"/>
            <a:ext cx="5494475" cy="11729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>
            <a:defPPr>
              <a:defRPr lang="fr-FR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Posez 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vos questions via </a:t>
            </a:r>
            <a:r>
              <a:rPr lang="fr-FR" sz="1600" kern="0" dirty="0" smtClean="0">
                <a:solidFill>
                  <a:schemeClr val="tx2"/>
                </a:solidFill>
                <a:latin typeface="+mj-lt"/>
              </a:rPr>
              <a:t>le chat </a:t>
            </a:r>
            <a:r>
              <a:rPr lang="fr-FR" sz="1600" kern="0" dirty="0" smtClean="0">
                <a:solidFill>
                  <a:schemeClr val="tx2"/>
                </a:solidFill>
                <a:latin typeface="+mj-lt"/>
              </a:rPr>
              <a:t>TEAMS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solidFill>
                  <a:schemeClr val="tx2"/>
                </a:solidFill>
                <a:latin typeface="+mj-lt"/>
              </a:rPr>
              <a:t>Etudions ensemble votre projet formation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30" y="2771740"/>
            <a:ext cx="512547" cy="334105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93682" y="2941478"/>
            <a:ext cx="4226948" cy="1597419"/>
            <a:chOff x="393682" y="2941478"/>
            <a:chExt cx="4226948" cy="159741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77EA8CD-EAFF-4794-8FFC-F63313567D2C}"/>
                </a:ext>
              </a:extLst>
            </p:cNvPr>
            <p:cNvSpPr/>
            <p:nvPr/>
          </p:nvSpPr>
          <p:spPr>
            <a:xfrm>
              <a:off x="393682" y="2941478"/>
              <a:ext cx="4226948" cy="54877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75" y="3490257"/>
              <a:ext cx="841407" cy="1048640"/>
            </a:xfrm>
            <a:prstGeom prst="rect">
              <a:avLst/>
            </a:prstGeom>
          </p:spPr>
        </p:pic>
      </p:grp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r="12031"/>
          <a:stretch/>
        </p:blipFill>
        <p:spPr>
          <a:xfrm>
            <a:off x="7185454" y="3490257"/>
            <a:ext cx="867902" cy="1048640"/>
          </a:xfrm>
          <a:prstGeom prst="rect">
            <a:avLst/>
          </a:prstGeom>
        </p:spPr>
      </p:pic>
      <p:pic>
        <p:nvPicPr>
          <p:cNvPr id="6146" name="Picture 2" descr="GACHES CHIMIE - GICAT - Groupement des Industries françaises de Défense et  de Sécurité terrestres et aéroterrest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2" y="778051"/>
            <a:ext cx="3712763" cy="59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au 34">
            <a:extLst>
              <a:ext uri="{FF2B5EF4-FFF2-40B4-BE49-F238E27FC236}">
                <a16:creationId xmlns:a16="http://schemas.microsoft.com/office/drawing/2014/main" xmlns="" id="{7EA97522-4373-4AE9-A10F-7C8C31AAE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20149"/>
              </p:ext>
            </p:extLst>
          </p:nvPr>
        </p:nvGraphicFramePr>
        <p:xfrm>
          <a:off x="1661982" y="3490257"/>
          <a:ext cx="5523472" cy="1048640"/>
        </p:xfrm>
        <a:graphic>
          <a:graphicData uri="http://schemas.openxmlformats.org/drawingml/2006/table">
            <a:tbl>
              <a:tblPr firstRow="1" bandRow="1"/>
              <a:tblGrid>
                <a:gridCol w="2761736">
                  <a:extLst>
                    <a:ext uri="{9D8B030D-6E8A-4147-A177-3AD203B41FA5}">
                      <a16:colId xmlns:a16="http://schemas.microsoft.com/office/drawing/2014/main" xmlns="" val="3756361991"/>
                    </a:ext>
                  </a:extLst>
                </a:gridCol>
                <a:gridCol w="2761736">
                  <a:extLst>
                    <a:ext uri="{9D8B030D-6E8A-4147-A177-3AD203B41FA5}">
                      <a16:colId xmlns:a16="http://schemas.microsoft.com/office/drawing/2014/main" xmlns="" val="3532166641"/>
                    </a:ext>
                  </a:extLst>
                </a:gridCol>
              </a:tblGrid>
              <a:tr h="4250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MEMBRE ASSOCIE </a:t>
                      </a:r>
                      <a:r>
                        <a:rPr lang="fr-FR" sz="12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SPACE et </a:t>
                      </a:r>
                    </a:p>
                    <a:p>
                      <a:pPr algn="l"/>
                      <a:r>
                        <a:rPr lang="fr-FR" sz="12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NON-MMBRES</a:t>
                      </a:r>
                      <a:endParaRPr lang="fr-FR" sz="12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A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2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MEMBRE </a:t>
                      </a:r>
                      <a:r>
                        <a:rPr lang="fr-FR" sz="1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EXECUTIF SPACE</a:t>
                      </a: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094262"/>
                  </a:ext>
                </a:extLst>
              </a:tr>
              <a:tr h="4027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</a:rPr>
                        <a:t>Marie TOUBIN</a:t>
                      </a:r>
                    </a:p>
                    <a:p>
                      <a:pPr marL="0" marR="0" lvl="0" indent="0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Conseillère Formation</a:t>
                      </a:r>
                    </a:p>
                    <a:p>
                      <a:pPr marL="0" marR="0" lvl="0" indent="0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</a:rPr>
                        <a:t>conseilformation@space-aero.org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</a:rPr>
                        <a:t>François LAGAUDE</a:t>
                      </a:r>
                    </a:p>
                    <a:p>
                      <a:pPr marL="0" marR="0" lvl="0" indent="0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Responsable Formation</a:t>
                      </a:r>
                    </a:p>
                    <a:p>
                      <a:pPr marL="0" marR="0" lvl="0" indent="0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</a:rPr>
                        <a:t>francois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.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</a:rPr>
                        <a:t>lagaude@space-aero.org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120" marR="67120" marT="33560" marB="335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986902"/>
                  </a:ext>
                </a:extLst>
              </a:tr>
            </a:tbl>
          </a:graphicData>
        </a:graphic>
      </p:graphicFrame>
      <p:sp>
        <p:nvSpPr>
          <p:cNvPr id="29" name="Espace réservé du texte 3">
            <a:extLst>
              <a:ext uri="{FF2B5EF4-FFF2-40B4-BE49-F238E27FC236}">
                <a16:creationId xmlns="" xmlns:a16="http://schemas.microsoft.com/office/drawing/2014/main" id="{BDBBCB78-665E-429B-8D1D-E3093AE3E95A}"/>
              </a:ext>
            </a:extLst>
          </p:cNvPr>
          <p:cNvSpPr txBox="1">
            <a:spLocks/>
          </p:cNvSpPr>
          <p:nvPr/>
        </p:nvSpPr>
        <p:spPr>
          <a:xfrm>
            <a:off x="413056" y="1465913"/>
            <a:ext cx="8304047" cy="11729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>
            <a:defPPr>
              <a:defRPr lang="fr-FR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Cette année 3 salariés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Gaches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Chimie suivent le CQPM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« Chef de projet en excellence opérationnelle aéronautique »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31859" y="2046099"/>
            <a:ext cx="7783717" cy="649891"/>
            <a:chOff x="478529" y="2070413"/>
            <a:chExt cx="7783717" cy="649891"/>
          </a:xfrm>
        </p:grpSpPr>
        <p:pic>
          <p:nvPicPr>
            <p:cNvPr id="6148" name="Picture 4" descr="14 400+ Picto Bonhomme Rond Photos, taleaux et images libre de droits -  iStock | Icone bonhomm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58" t="853" r="1132" b="74903"/>
            <a:stretch/>
          </p:blipFill>
          <p:spPr bwMode="auto">
            <a:xfrm>
              <a:off x="478529" y="2214856"/>
              <a:ext cx="342046" cy="339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14 400+ Picto Bonhomme Rond Photos, taleaux et images libre de droits -  iStock | Icone bonhomm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5" t="25472" r="1520" b="49963"/>
            <a:stretch/>
          </p:blipFill>
          <p:spPr bwMode="auto">
            <a:xfrm>
              <a:off x="5597626" y="2211882"/>
              <a:ext cx="339796" cy="34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14 400+ Picto Bonhomme Rond Photos, taleaux et images libre de droits -  iStock | Icone bonhomm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64" t="50090" r="17914" b="25827"/>
            <a:stretch/>
          </p:blipFill>
          <p:spPr bwMode="auto">
            <a:xfrm>
              <a:off x="3000988" y="2227036"/>
              <a:ext cx="346546" cy="337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Espace réservé du texte 3">
              <a:extLst>
                <a:ext uri="{FF2B5EF4-FFF2-40B4-BE49-F238E27FC236}">
                  <a16:creationId xmlns="" xmlns:a16="http://schemas.microsoft.com/office/drawing/2014/main" id="{BDBBCB78-665E-429B-8D1D-E3093AE3E95A}"/>
                </a:ext>
              </a:extLst>
            </p:cNvPr>
            <p:cNvSpPr txBox="1">
              <a:spLocks/>
            </p:cNvSpPr>
            <p:nvPr/>
          </p:nvSpPr>
          <p:spPr>
            <a:xfrm>
              <a:off x="798429" y="2088015"/>
              <a:ext cx="1419609" cy="63173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/>
            <a:lstStyle>
              <a:defPPr>
                <a:defRPr lang="fr-FR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kern="0" dirty="0" smtClean="0">
                  <a:solidFill>
                    <a:schemeClr val="tx2"/>
                  </a:solidFill>
                  <a:latin typeface="Bradley Hand ITC" panose="03070402050302030203" pitchFamily="66" charset="0"/>
                </a:rPr>
                <a:t>Alexis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radley Hand ITC" panose="03070402050302030203" pitchFamily="66" charset="0"/>
                </a:rPr>
                <a:t>Chef</a:t>
              </a:r>
              <a:r>
                <a:rPr kumimoji="0" lang="fr-FR" sz="160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radley Hand ITC" panose="03070402050302030203" pitchFamily="66" charset="0"/>
                </a:rPr>
                <a:t> d’équipe</a:t>
              </a: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anose="03070402050302030203" pitchFamily="66" charset="0"/>
              </a:endParaRPr>
            </a:p>
          </p:txBody>
        </p:sp>
        <p:sp>
          <p:nvSpPr>
            <p:cNvPr id="32" name="Espace réservé du texte 3">
              <a:extLst>
                <a:ext uri="{FF2B5EF4-FFF2-40B4-BE49-F238E27FC236}">
                  <a16:creationId xmlns="" xmlns:a16="http://schemas.microsoft.com/office/drawing/2014/main" id="{BDBBCB78-665E-429B-8D1D-E3093AE3E95A}"/>
                </a:ext>
              </a:extLst>
            </p:cNvPr>
            <p:cNvSpPr txBox="1">
              <a:spLocks/>
            </p:cNvSpPr>
            <p:nvPr/>
          </p:nvSpPr>
          <p:spPr>
            <a:xfrm>
              <a:off x="3347534" y="2088565"/>
              <a:ext cx="2250092" cy="63173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/>
            <a:lstStyle>
              <a:defPPr>
                <a:defRPr lang="fr-FR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kern="0" dirty="0" smtClean="0">
                  <a:solidFill>
                    <a:schemeClr val="tx2"/>
                  </a:solidFill>
                  <a:latin typeface="Bradley Hand ITC" panose="03070402050302030203" pitchFamily="66" charset="0"/>
                </a:rPr>
                <a:t>Yoan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radley Hand ITC" panose="03070402050302030203" pitchFamily="66" charset="0"/>
                </a:rPr>
                <a:t>Responsable production</a:t>
              </a: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anose="03070402050302030203" pitchFamily="66" charset="0"/>
              </a:endParaRPr>
            </a:p>
          </p:txBody>
        </p:sp>
        <p:sp>
          <p:nvSpPr>
            <p:cNvPr id="33" name="Espace réservé du texte 3">
              <a:extLst>
                <a:ext uri="{FF2B5EF4-FFF2-40B4-BE49-F238E27FC236}">
                  <a16:creationId xmlns="" xmlns:a16="http://schemas.microsoft.com/office/drawing/2014/main" id="{BDBBCB78-665E-429B-8D1D-E3093AE3E95A}"/>
                </a:ext>
              </a:extLst>
            </p:cNvPr>
            <p:cNvSpPr txBox="1">
              <a:spLocks/>
            </p:cNvSpPr>
            <p:nvPr/>
          </p:nvSpPr>
          <p:spPr>
            <a:xfrm>
              <a:off x="6012154" y="2070413"/>
              <a:ext cx="2250092" cy="63173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/>
            <a:lstStyle>
              <a:defPPr>
                <a:defRPr lang="fr-FR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kern="0" dirty="0" smtClean="0">
                  <a:solidFill>
                    <a:schemeClr val="tx2"/>
                  </a:solidFill>
                  <a:latin typeface="Bradley Hand ITC" panose="03070402050302030203" pitchFamily="66" charset="0"/>
                </a:rPr>
                <a:t>Jean-Baptiste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kern="0" dirty="0" smtClean="0">
                  <a:solidFill>
                    <a:schemeClr val="tx2"/>
                  </a:solidFill>
                  <a:latin typeface="Bradley Hand ITC" panose="03070402050302030203" pitchFamily="66" charset="0"/>
                </a:rPr>
                <a:t>Chef d’équipe</a:t>
              </a: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630383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232c7d-827b-4dde-b387-5252e8ad9bfa" xsi:nil="true"/>
    <lcf76f155ced4ddcb4097134ff3c332f xmlns="d7486eb5-8629-4a65-921c-9a65909468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04A5976682E46AF845FBD843A14FF" ma:contentTypeVersion="18" ma:contentTypeDescription="Crée un document." ma:contentTypeScope="" ma:versionID="ada74b4ad81dbb6a0009e117f8e0ab3f">
  <xsd:schema xmlns:xsd="http://www.w3.org/2001/XMLSchema" xmlns:xs="http://www.w3.org/2001/XMLSchema" xmlns:p="http://schemas.microsoft.com/office/2006/metadata/properties" xmlns:ns2="d7486eb5-8629-4a65-921c-9a659094688f" xmlns:ns3="53232c7d-827b-4dde-b387-5252e8ad9bfa" targetNamespace="http://schemas.microsoft.com/office/2006/metadata/properties" ma:root="true" ma:fieldsID="38fa192e5756a6e256dd300c2360b982" ns2:_="" ns3:_="">
    <xsd:import namespace="d7486eb5-8629-4a65-921c-9a659094688f"/>
    <xsd:import namespace="53232c7d-827b-4dde-b387-5252e8ad9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86eb5-8629-4a65-921c-9a6590946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e5879b-ce5a-4da5-a1d6-9c2df8d6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32c7d-827b-4dde-b387-5252e8ad9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0a7da3-f938-4940-96cf-5619cb50a946}" ma:internalName="TaxCatchAll" ma:showField="CatchAllData" ma:web="53232c7d-827b-4dde-b387-5252e8ad9b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2D6E1-A5DA-4F0C-8B44-B7B3ADDA7E32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3232c7d-827b-4dde-b387-5252e8ad9bfa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d7486eb5-8629-4a65-921c-9a659094688f"/>
  </ds:schemaRefs>
</ds:datastoreItem>
</file>

<file path=customXml/itemProps2.xml><?xml version="1.0" encoding="utf-8"?>
<ds:datastoreItem xmlns:ds="http://schemas.openxmlformats.org/officeDocument/2006/customXml" ds:itemID="{8362F9E9-DE11-4AF5-9279-1F836B6C2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925E0-E71B-4A65-A148-ABE36B6786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14209</TotalTime>
  <Words>639</Words>
  <Application>Microsoft Office PowerPoint</Application>
  <PresentationFormat>Affichage à l'écran (16:9)</PresentationFormat>
  <Paragraphs>142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Dubai</vt:lpstr>
      <vt:lpstr>Dubai Light</vt:lpstr>
      <vt:lpstr>Helvetica</vt:lpstr>
      <vt:lpstr>Symbol</vt:lpstr>
      <vt:lpstr>Times New Roman</vt:lpstr>
      <vt:lpstr>2_Thème Office</vt:lpstr>
      <vt:lpstr>1_Thème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Qu’est-ce qu’un CQPM?</vt:lpstr>
      <vt:lpstr>Les CQPM proposés par SPACE ACADEMY</vt:lpstr>
      <vt:lpstr>Le projet tutoré en entreprise</vt:lpstr>
      <vt:lpstr>Les modalités de certification et d’inscription</vt:lpstr>
      <vt:lpstr>Témoignage de Stéphane Chenel, Directeur Gaches Chimie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Compte Microsoft</cp:lastModifiedBy>
  <cp:revision>169</cp:revision>
  <cp:lastPrinted>2020-11-17T15:42:48Z</cp:lastPrinted>
  <dcterms:created xsi:type="dcterms:W3CDTF">2019-02-07T11:13:53Z</dcterms:created>
  <dcterms:modified xsi:type="dcterms:W3CDTF">2024-03-21T16:53:02Z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0x0101003A104A5976682E46AF845FBD843A14FF</vt:lpwstr>
  </property>
  <property fmtid="{D5CDD505-2E9C-101B-9397-08002B2CF9AE}" pid="3" name="Order">
    <vt:r8>15600</vt:r8>
  </property>
  <property fmtid="{D5CDD505-2E9C-101B-9397-08002B2CF9AE}" pid="4" name="MediaServiceImageTags">
    <vt:lpwstr/>
  </property>
</Properties>
</file>